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64" r:id="rId4"/>
    <p:sldId id="258" r:id="rId5"/>
    <p:sldId id="260" r:id="rId6"/>
    <p:sldId id="265" r:id="rId7"/>
    <p:sldId id="259" r:id="rId8"/>
    <p:sldId id="261" r:id="rId9"/>
    <p:sldId id="273" r:id="rId10"/>
    <p:sldId id="283" r:id="rId11"/>
    <p:sldId id="263" r:id="rId12"/>
    <p:sldId id="276" r:id="rId13"/>
    <p:sldId id="281" r:id="rId14"/>
    <p:sldId id="266" r:id="rId15"/>
    <p:sldId id="267" r:id="rId16"/>
    <p:sldId id="268" r:id="rId17"/>
    <p:sldId id="269" r:id="rId18"/>
    <p:sldId id="271" r:id="rId19"/>
    <p:sldId id="272" r:id="rId20"/>
    <p:sldId id="274" r:id="rId21"/>
    <p:sldId id="282" r:id="rId22"/>
    <p:sldId id="27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320" y="-65"/>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2339752" y="2756520"/>
            <a:ext cx="6408712" cy="900000"/>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 name="Title 1"/>
          <p:cNvSpPr>
            <a:spLocks noGrp="1"/>
          </p:cNvSpPr>
          <p:nvPr userDrawn="1">
            <p:ph type="ctrTitle"/>
          </p:nvPr>
        </p:nvSpPr>
        <p:spPr>
          <a:xfrm>
            <a:off x="2555776" y="2756520"/>
            <a:ext cx="6192688" cy="893961"/>
          </a:xfrm>
        </p:spPr>
        <p:txBody>
          <a:bodyPr/>
          <a:lstStyle>
            <a:lvl1pPr>
              <a:defRPr i="0"/>
            </a:lvl1pPr>
          </a:lstStyle>
          <a:p>
            <a:r>
              <a:rPr lang="en-US" dirty="0" smtClean="0"/>
              <a:t>Click to edit Master title style</a:t>
            </a:r>
            <a:endParaRPr lang="en-SG" dirty="0"/>
          </a:p>
        </p:txBody>
      </p:sp>
      <p:sp>
        <p:nvSpPr>
          <p:cNvPr id="3" name="Subtitle 2"/>
          <p:cNvSpPr>
            <a:spLocks noGrp="1"/>
          </p:cNvSpPr>
          <p:nvPr userDrawn="1">
            <p:ph type="subTitle" idx="1"/>
          </p:nvPr>
        </p:nvSpPr>
        <p:spPr>
          <a:xfrm>
            <a:off x="3347864" y="4124672"/>
            <a:ext cx="4536504"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SG"/>
          </a:p>
        </p:txBody>
      </p:sp>
      <p:pic>
        <p:nvPicPr>
          <p:cNvPr id="13" name="Picture 12" descr="ELS logo Transparent.png"/>
          <p:cNvPicPr>
            <a:picLocks noChangeAspect="1"/>
          </p:cNvPicPr>
          <p:nvPr userDrawn="1"/>
        </p:nvPicPr>
        <p:blipFill>
          <a:blip r:embed="rId2" cstate="screen"/>
          <a:stretch>
            <a:fillRect/>
          </a:stretch>
        </p:blipFill>
        <p:spPr>
          <a:xfrm>
            <a:off x="899592" y="1172344"/>
            <a:ext cx="1475656" cy="360040"/>
          </a:xfrm>
          <a:prstGeom prst="rect">
            <a:avLst/>
          </a:prstGeom>
        </p:spPr>
      </p:pic>
      <p:sp>
        <p:nvSpPr>
          <p:cNvPr id="16" name="Rectangle 15"/>
          <p:cNvSpPr/>
          <p:nvPr userDrawn="1"/>
        </p:nvSpPr>
        <p:spPr>
          <a:xfrm>
            <a:off x="869942" y="1604392"/>
            <a:ext cx="1541818" cy="2052000"/>
          </a:xfrm>
          <a:prstGeom prst="rect">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7" name="Rectangle 16"/>
          <p:cNvSpPr/>
          <p:nvPr userDrawn="1"/>
        </p:nvSpPr>
        <p:spPr>
          <a:xfrm>
            <a:off x="467544" y="2122850"/>
            <a:ext cx="1296144" cy="3369974"/>
          </a:xfrm>
          <a:prstGeom prst="rect">
            <a:avLst/>
          </a:prstGeom>
          <a:gradFill flip="none" rotWithShape="1">
            <a:gsLst>
              <a:gs pos="0">
                <a:schemeClr val="bg1">
                  <a:lumMod val="65000"/>
                  <a:tint val="66000"/>
                  <a:satMod val="160000"/>
                </a:schemeClr>
              </a:gs>
              <a:gs pos="50000">
                <a:schemeClr val="bg1">
                  <a:lumMod val="65000"/>
                  <a:tint val="44500"/>
                  <a:satMod val="160000"/>
                </a:schemeClr>
              </a:gs>
              <a:gs pos="100000">
                <a:schemeClr val="bg1">
                  <a:lumMod val="6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pic>
        <p:nvPicPr>
          <p:cNvPr id="18" name="Picture 17" descr="Website 15 - Rocks in Sand.jpg"/>
          <p:cNvPicPr>
            <a:picLocks noChangeAspect="1"/>
          </p:cNvPicPr>
          <p:nvPr userDrawn="1"/>
        </p:nvPicPr>
        <p:blipFill>
          <a:blip r:embed="rId3" cstate="screen">
            <a:lum bright="23000"/>
          </a:blip>
          <a:srcRect/>
          <a:stretch>
            <a:fillRect/>
          </a:stretch>
        </p:blipFill>
        <p:spPr>
          <a:xfrm>
            <a:off x="755576" y="1892424"/>
            <a:ext cx="1370302" cy="2016224"/>
          </a:xfrm>
          <a:prstGeom prst="rect">
            <a:avLst/>
          </a:prstGeom>
          <a:ln>
            <a:noFill/>
          </a:ln>
          <a:effectLst>
            <a:outerShdw blurRad="292100" dist="139700" dir="2700000" algn="tl" rotWithShape="0">
              <a:srgbClr val="333333">
                <a:alpha val="65000"/>
              </a:srgbClr>
            </a:outerShdw>
          </a:effectLst>
        </p:spPr>
      </p:pic>
      <p:pic>
        <p:nvPicPr>
          <p:cNvPr id="26" name="Picture 25" descr="Apple Logo - Appple white.png"/>
          <p:cNvPicPr>
            <a:picLocks noChangeAspect="1"/>
          </p:cNvPicPr>
          <p:nvPr userDrawn="1"/>
        </p:nvPicPr>
        <p:blipFill>
          <a:blip r:embed="rId4" cstate="screen"/>
          <a:stretch>
            <a:fillRect/>
          </a:stretch>
        </p:blipFill>
        <p:spPr>
          <a:xfrm>
            <a:off x="395536" y="4916760"/>
            <a:ext cx="1184511" cy="706841"/>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i="1">
                <a:latin typeface="Times New Roman" pitchFamily="18" charset="0"/>
                <a:cs typeface="Times New Roman" pitchFamily="18" charset="0"/>
              </a:defRPr>
            </a:lvl1p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SG" dirty="0"/>
          </a:p>
        </p:txBody>
      </p:sp>
      <p:pic>
        <p:nvPicPr>
          <p:cNvPr id="12" name="Picture 11" descr="ELS logo Transparent.png"/>
          <p:cNvPicPr>
            <a:picLocks noChangeAspect="1"/>
          </p:cNvPicPr>
          <p:nvPr userDrawn="1"/>
        </p:nvPicPr>
        <p:blipFill>
          <a:blip r:embed="rId2" cstate="screen"/>
          <a:stretch>
            <a:fillRect/>
          </a:stretch>
        </p:blipFill>
        <p:spPr>
          <a:xfrm>
            <a:off x="7308304" y="6309321"/>
            <a:ext cx="1475656" cy="360040"/>
          </a:xfrm>
          <a:prstGeom prst="rect">
            <a:avLst/>
          </a:prstGeom>
        </p:spPr>
      </p:pic>
      <p:grpSp>
        <p:nvGrpSpPr>
          <p:cNvPr id="17" name="Group 16"/>
          <p:cNvGrpSpPr/>
          <p:nvPr userDrawn="1"/>
        </p:nvGrpSpPr>
        <p:grpSpPr>
          <a:xfrm>
            <a:off x="323528" y="260648"/>
            <a:ext cx="8424936" cy="1296144"/>
            <a:chOff x="323528" y="260648"/>
            <a:chExt cx="8424936" cy="1296144"/>
          </a:xfrm>
        </p:grpSpPr>
        <p:sp>
          <p:nvSpPr>
            <p:cNvPr id="8" name="Rectangle 7"/>
            <p:cNvSpPr/>
            <p:nvPr userDrawn="1"/>
          </p:nvSpPr>
          <p:spPr>
            <a:xfrm>
              <a:off x="1115616" y="1268760"/>
              <a:ext cx="7632848" cy="72000"/>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9" name="Rectangle 8"/>
            <p:cNvSpPr/>
            <p:nvPr userDrawn="1"/>
          </p:nvSpPr>
          <p:spPr>
            <a:xfrm>
              <a:off x="545906" y="260648"/>
              <a:ext cx="857742" cy="1036915"/>
            </a:xfrm>
            <a:prstGeom prst="rect">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0" name="Rectangle 9"/>
            <p:cNvSpPr/>
            <p:nvPr userDrawn="1"/>
          </p:nvSpPr>
          <p:spPr>
            <a:xfrm>
              <a:off x="323528" y="519877"/>
              <a:ext cx="857742" cy="1036915"/>
            </a:xfrm>
            <a:prstGeom prst="rect">
              <a:avLst/>
            </a:prstGeom>
            <a:gradFill flip="none" rotWithShape="1">
              <a:gsLst>
                <a:gs pos="0">
                  <a:schemeClr val="bg1">
                    <a:lumMod val="65000"/>
                    <a:tint val="66000"/>
                    <a:satMod val="160000"/>
                  </a:schemeClr>
                </a:gs>
                <a:gs pos="50000">
                  <a:schemeClr val="bg1">
                    <a:lumMod val="65000"/>
                    <a:tint val="44500"/>
                    <a:satMod val="160000"/>
                  </a:schemeClr>
                </a:gs>
                <a:gs pos="100000">
                  <a:schemeClr val="bg1">
                    <a:lumMod val="6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pic>
          <p:nvPicPr>
            <p:cNvPr id="11" name="Picture 10" descr="Website 15 - Rocks in Sand.jpg"/>
            <p:cNvPicPr>
              <a:picLocks noChangeAspect="1"/>
            </p:cNvPicPr>
            <p:nvPr userDrawn="1"/>
          </p:nvPicPr>
          <p:blipFill>
            <a:blip r:embed="rId3" cstate="screen">
              <a:lum bright="23000"/>
            </a:blip>
            <a:srcRect/>
            <a:stretch>
              <a:fillRect/>
            </a:stretch>
          </p:blipFill>
          <p:spPr>
            <a:xfrm>
              <a:off x="450601" y="416185"/>
              <a:ext cx="750083" cy="881378"/>
            </a:xfrm>
            <a:prstGeom prst="rect">
              <a:avLst/>
            </a:prstGeom>
            <a:ln>
              <a:noFill/>
            </a:ln>
            <a:effectLst>
              <a:outerShdw blurRad="292100" dist="139700" dir="2700000" algn="tl" rotWithShape="0">
                <a:srgbClr val="333333">
                  <a:alpha val="65000"/>
                </a:srgbClr>
              </a:outerShdw>
            </a:effectLst>
          </p:spPr>
        </p:pic>
      </p:grpSp>
      <p:pic>
        <p:nvPicPr>
          <p:cNvPr id="13" name="Picture 12" descr="Apple Logo - Appple grey.png"/>
          <p:cNvPicPr>
            <a:picLocks noChangeAspect="1"/>
          </p:cNvPicPr>
          <p:nvPr userDrawn="1"/>
        </p:nvPicPr>
        <p:blipFill>
          <a:blip r:embed="rId4" cstate="screen"/>
          <a:stretch>
            <a:fillRect/>
          </a:stretch>
        </p:blipFill>
        <p:spPr>
          <a:xfrm>
            <a:off x="265022" y="6093296"/>
            <a:ext cx="1282642" cy="7654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S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i="1">
                <a:latin typeface="Times New Roman" pitchFamily="18" charset="0"/>
                <a:cs typeface="Times New Roman" pitchFamily="18" charset="0"/>
              </a:defRPr>
            </a:lvl1pPr>
          </a:lstStyle>
          <a:p>
            <a:r>
              <a:rPr lang="en-US" dirty="0" smtClean="0"/>
              <a:t>Click to edit Master title style</a:t>
            </a:r>
            <a:endParaRPr lang="en-SG" dirty="0"/>
          </a:p>
        </p:txBody>
      </p:sp>
      <p:sp>
        <p:nvSpPr>
          <p:cNvPr id="3" name="Content Placeholder 2"/>
          <p:cNvSpPr>
            <a:spLocks noGrp="1"/>
          </p:cNvSpPr>
          <p:nvPr>
            <p:ph sz="half" idx="1"/>
          </p:nvPr>
        </p:nvSpPr>
        <p:spPr>
          <a:xfrm>
            <a:off x="457200" y="178335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4648200" y="178335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pic>
        <p:nvPicPr>
          <p:cNvPr id="16" name="Picture 15" descr="ELS logo Transparent.png"/>
          <p:cNvPicPr>
            <a:picLocks noChangeAspect="1"/>
          </p:cNvPicPr>
          <p:nvPr userDrawn="1"/>
        </p:nvPicPr>
        <p:blipFill>
          <a:blip r:embed="rId2" cstate="screen"/>
          <a:stretch>
            <a:fillRect/>
          </a:stretch>
        </p:blipFill>
        <p:spPr>
          <a:xfrm>
            <a:off x="7308304" y="6309321"/>
            <a:ext cx="1475656" cy="360040"/>
          </a:xfrm>
          <a:prstGeom prst="rect">
            <a:avLst/>
          </a:prstGeom>
        </p:spPr>
      </p:pic>
      <p:pic>
        <p:nvPicPr>
          <p:cNvPr id="22" name="Picture 21" descr="Apple Logo - Appple grey.png"/>
          <p:cNvPicPr>
            <a:picLocks noChangeAspect="1"/>
          </p:cNvPicPr>
          <p:nvPr userDrawn="1"/>
        </p:nvPicPr>
        <p:blipFill>
          <a:blip r:embed="rId3" cstate="screen"/>
          <a:stretch>
            <a:fillRect/>
          </a:stretch>
        </p:blipFill>
        <p:spPr>
          <a:xfrm>
            <a:off x="265022" y="6093296"/>
            <a:ext cx="1282642" cy="765400"/>
          </a:xfrm>
          <a:prstGeom prst="rect">
            <a:avLst/>
          </a:prstGeom>
        </p:spPr>
      </p:pic>
      <p:grpSp>
        <p:nvGrpSpPr>
          <p:cNvPr id="28" name="Group 27"/>
          <p:cNvGrpSpPr/>
          <p:nvPr userDrawn="1"/>
        </p:nvGrpSpPr>
        <p:grpSpPr>
          <a:xfrm>
            <a:off x="323528" y="260648"/>
            <a:ext cx="8424936" cy="1296144"/>
            <a:chOff x="323528" y="260648"/>
            <a:chExt cx="8424936" cy="1296144"/>
          </a:xfrm>
        </p:grpSpPr>
        <p:sp>
          <p:nvSpPr>
            <p:cNvPr id="29" name="Rectangle 28"/>
            <p:cNvSpPr/>
            <p:nvPr userDrawn="1"/>
          </p:nvSpPr>
          <p:spPr>
            <a:xfrm>
              <a:off x="1115616" y="1268760"/>
              <a:ext cx="7632848" cy="72000"/>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0" name="Rectangle 29"/>
            <p:cNvSpPr/>
            <p:nvPr userDrawn="1"/>
          </p:nvSpPr>
          <p:spPr>
            <a:xfrm>
              <a:off x="545906" y="260648"/>
              <a:ext cx="857742" cy="1036915"/>
            </a:xfrm>
            <a:prstGeom prst="rect">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1" name="Rectangle 30"/>
            <p:cNvSpPr/>
            <p:nvPr userDrawn="1"/>
          </p:nvSpPr>
          <p:spPr>
            <a:xfrm>
              <a:off x="323528" y="519877"/>
              <a:ext cx="857742" cy="1036915"/>
            </a:xfrm>
            <a:prstGeom prst="rect">
              <a:avLst/>
            </a:prstGeom>
            <a:gradFill flip="none" rotWithShape="1">
              <a:gsLst>
                <a:gs pos="0">
                  <a:schemeClr val="bg1">
                    <a:lumMod val="65000"/>
                    <a:tint val="66000"/>
                    <a:satMod val="160000"/>
                  </a:schemeClr>
                </a:gs>
                <a:gs pos="50000">
                  <a:schemeClr val="bg1">
                    <a:lumMod val="65000"/>
                    <a:tint val="44500"/>
                    <a:satMod val="160000"/>
                  </a:schemeClr>
                </a:gs>
                <a:gs pos="100000">
                  <a:schemeClr val="bg1">
                    <a:lumMod val="6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pic>
          <p:nvPicPr>
            <p:cNvPr id="32" name="Picture 31" descr="Website 15 - Rocks in Sand.jpg"/>
            <p:cNvPicPr>
              <a:picLocks noChangeAspect="1"/>
            </p:cNvPicPr>
            <p:nvPr userDrawn="1"/>
          </p:nvPicPr>
          <p:blipFill>
            <a:blip r:embed="rId4" cstate="screen">
              <a:lum bright="23000"/>
            </a:blip>
            <a:srcRect/>
            <a:stretch>
              <a:fillRect/>
            </a:stretch>
          </p:blipFill>
          <p:spPr>
            <a:xfrm>
              <a:off x="450601" y="416185"/>
              <a:ext cx="750083" cy="881378"/>
            </a:xfrm>
            <a:prstGeom prst="rect">
              <a:avLst/>
            </a:prstGeom>
            <a:ln>
              <a:noFill/>
            </a:ln>
            <a:effectLst>
              <a:outerShdw blurRad="292100" dist="139700" dir="2700000" algn="tl" rotWithShape="0">
                <a:srgbClr val="333333">
                  <a:alpha val="65000"/>
                </a:srgbClr>
              </a:outerShdw>
            </a:effectLst>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i="1">
                <a:latin typeface="Times New Roman" pitchFamily="18" charset="0"/>
                <a:cs typeface="Times New Roman" pitchFamily="18" charset="0"/>
              </a:defRPr>
            </a:lvl1pPr>
          </a:lstStyle>
          <a:p>
            <a:r>
              <a:rPr lang="en-US" dirty="0" smtClean="0"/>
              <a:t>Click to edit Master title style</a:t>
            </a:r>
            <a:endParaRPr lang="en-SG" dirty="0"/>
          </a:p>
        </p:txBody>
      </p:sp>
      <p:sp>
        <p:nvSpPr>
          <p:cNvPr id="3" name="Text Placeholder 2"/>
          <p:cNvSpPr>
            <a:spLocks noGrp="1"/>
          </p:cNvSpPr>
          <p:nvPr>
            <p:ph type="body" idx="1"/>
          </p:nvPr>
        </p:nvSpPr>
        <p:spPr>
          <a:xfrm>
            <a:off x="457200" y="170911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35803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4645025" y="170911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5803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pic>
        <p:nvPicPr>
          <p:cNvPr id="17" name="Picture 16" descr="ELS logo Transparent.png"/>
          <p:cNvPicPr>
            <a:picLocks noChangeAspect="1"/>
          </p:cNvPicPr>
          <p:nvPr userDrawn="1"/>
        </p:nvPicPr>
        <p:blipFill>
          <a:blip r:embed="rId2" cstate="screen"/>
          <a:stretch>
            <a:fillRect/>
          </a:stretch>
        </p:blipFill>
        <p:spPr>
          <a:xfrm>
            <a:off x="7308304" y="6309321"/>
            <a:ext cx="1475656" cy="360040"/>
          </a:xfrm>
          <a:prstGeom prst="rect">
            <a:avLst/>
          </a:prstGeom>
        </p:spPr>
      </p:pic>
      <p:pic>
        <p:nvPicPr>
          <p:cNvPr id="23" name="Picture 22" descr="Apple Logo - Appple grey.png"/>
          <p:cNvPicPr>
            <a:picLocks noChangeAspect="1"/>
          </p:cNvPicPr>
          <p:nvPr userDrawn="1"/>
        </p:nvPicPr>
        <p:blipFill>
          <a:blip r:embed="rId3" cstate="screen"/>
          <a:stretch>
            <a:fillRect/>
          </a:stretch>
        </p:blipFill>
        <p:spPr>
          <a:xfrm>
            <a:off x="265022" y="6093296"/>
            <a:ext cx="1282642" cy="765400"/>
          </a:xfrm>
          <a:prstGeom prst="rect">
            <a:avLst/>
          </a:prstGeom>
        </p:spPr>
      </p:pic>
      <p:grpSp>
        <p:nvGrpSpPr>
          <p:cNvPr id="24" name="Group 23"/>
          <p:cNvGrpSpPr/>
          <p:nvPr userDrawn="1"/>
        </p:nvGrpSpPr>
        <p:grpSpPr>
          <a:xfrm>
            <a:off x="323528" y="260648"/>
            <a:ext cx="8424936" cy="1296144"/>
            <a:chOff x="323528" y="260648"/>
            <a:chExt cx="8424936" cy="1296144"/>
          </a:xfrm>
        </p:grpSpPr>
        <p:sp>
          <p:nvSpPr>
            <p:cNvPr id="25" name="Rectangle 24"/>
            <p:cNvSpPr/>
            <p:nvPr userDrawn="1"/>
          </p:nvSpPr>
          <p:spPr>
            <a:xfrm>
              <a:off x="1115616" y="1268760"/>
              <a:ext cx="7632848" cy="72000"/>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6" name="Rectangle 25"/>
            <p:cNvSpPr/>
            <p:nvPr userDrawn="1"/>
          </p:nvSpPr>
          <p:spPr>
            <a:xfrm>
              <a:off x="545906" y="260648"/>
              <a:ext cx="857742" cy="1036915"/>
            </a:xfrm>
            <a:prstGeom prst="rect">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7" name="Rectangle 26"/>
            <p:cNvSpPr/>
            <p:nvPr userDrawn="1"/>
          </p:nvSpPr>
          <p:spPr>
            <a:xfrm>
              <a:off x="323528" y="519877"/>
              <a:ext cx="857742" cy="1036915"/>
            </a:xfrm>
            <a:prstGeom prst="rect">
              <a:avLst/>
            </a:prstGeom>
            <a:gradFill flip="none" rotWithShape="1">
              <a:gsLst>
                <a:gs pos="0">
                  <a:schemeClr val="bg1">
                    <a:lumMod val="65000"/>
                    <a:tint val="66000"/>
                    <a:satMod val="160000"/>
                  </a:schemeClr>
                </a:gs>
                <a:gs pos="50000">
                  <a:schemeClr val="bg1">
                    <a:lumMod val="65000"/>
                    <a:tint val="44500"/>
                    <a:satMod val="160000"/>
                  </a:schemeClr>
                </a:gs>
                <a:gs pos="100000">
                  <a:schemeClr val="bg1">
                    <a:lumMod val="6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pic>
          <p:nvPicPr>
            <p:cNvPr id="28" name="Picture 27" descr="Website 15 - Rocks in Sand.jpg"/>
            <p:cNvPicPr>
              <a:picLocks noChangeAspect="1"/>
            </p:cNvPicPr>
            <p:nvPr userDrawn="1"/>
          </p:nvPicPr>
          <p:blipFill>
            <a:blip r:embed="rId4" cstate="screen">
              <a:lum bright="23000"/>
            </a:blip>
            <a:srcRect/>
            <a:stretch>
              <a:fillRect/>
            </a:stretch>
          </p:blipFill>
          <p:spPr>
            <a:xfrm>
              <a:off x="450601" y="416185"/>
              <a:ext cx="750083" cy="881378"/>
            </a:xfrm>
            <a:prstGeom prst="rect">
              <a:avLst/>
            </a:prstGeom>
            <a:ln>
              <a:noFill/>
            </a:ln>
            <a:effectLst>
              <a:outerShdw blurRad="292100" dist="139700" dir="2700000" algn="tl" rotWithShape="0">
                <a:srgbClr val="333333">
                  <a:alpha val="65000"/>
                </a:srgbClr>
              </a:outerShdw>
            </a:effectLst>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i="1">
                <a:latin typeface="Times New Roman" pitchFamily="18" charset="0"/>
                <a:cs typeface="Times New Roman" pitchFamily="18" charset="0"/>
              </a:defRPr>
            </a:lvl1pPr>
          </a:lstStyle>
          <a:p>
            <a:r>
              <a:rPr lang="en-US" dirty="0" smtClean="0"/>
              <a:t>Click to edit Master title style</a:t>
            </a:r>
            <a:endParaRPr lang="en-SG" dirty="0"/>
          </a:p>
        </p:txBody>
      </p:sp>
      <p:pic>
        <p:nvPicPr>
          <p:cNvPr id="13" name="Picture 12" descr="ELS logo Transparent.png"/>
          <p:cNvPicPr>
            <a:picLocks noChangeAspect="1"/>
          </p:cNvPicPr>
          <p:nvPr userDrawn="1"/>
        </p:nvPicPr>
        <p:blipFill>
          <a:blip r:embed="rId2" cstate="screen"/>
          <a:stretch>
            <a:fillRect/>
          </a:stretch>
        </p:blipFill>
        <p:spPr>
          <a:xfrm>
            <a:off x="7308304" y="6309321"/>
            <a:ext cx="1475656" cy="360040"/>
          </a:xfrm>
          <a:prstGeom prst="rect">
            <a:avLst/>
          </a:prstGeom>
        </p:spPr>
      </p:pic>
      <p:pic>
        <p:nvPicPr>
          <p:cNvPr id="19" name="Picture 18" descr="Apple Logo - Appple grey.png"/>
          <p:cNvPicPr>
            <a:picLocks noChangeAspect="1"/>
          </p:cNvPicPr>
          <p:nvPr userDrawn="1"/>
        </p:nvPicPr>
        <p:blipFill>
          <a:blip r:embed="rId3" cstate="screen"/>
          <a:stretch>
            <a:fillRect/>
          </a:stretch>
        </p:blipFill>
        <p:spPr>
          <a:xfrm>
            <a:off x="265022" y="6093296"/>
            <a:ext cx="1282642" cy="765400"/>
          </a:xfrm>
          <a:prstGeom prst="rect">
            <a:avLst/>
          </a:prstGeom>
        </p:spPr>
      </p:pic>
      <p:grpSp>
        <p:nvGrpSpPr>
          <p:cNvPr id="20" name="Group 19"/>
          <p:cNvGrpSpPr/>
          <p:nvPr userDrawn="1"/>
        </p:nvGrpSpPr>
        <p:grpSpPr>
          <a:xfrm>
            <a:off x="323528" y="260648"/>
            <a:ext cx="8424936" cy="1296144"/>
            <a:chOff x="323528" y="260648"/>
            <a:chExt cx="8424936" cy="1296144"/>
          </a:xfrm>
        </p:grpSpPr>
        <p:sp>
          <p:nvSpPr>
            <p:cNvPr id="21" name="Rectangle 20"/>
            <p:cNvSpPr/>
            <p:nvPr userDrawn="1"/>
          </p:nvSpPr>
          <p:spPr>
            <a:xfrm>
              <a:off x="1115616" y="1268760"/>
              <a:ext cx="7632848" cy="72000"/>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2" name="Rectangle 21"/>
            <p:cNvSpPr/>
            <p:nvPr userDrawn="1"/>
          </p:nvSpPr>
          <p:spPr>
            <a:xfrm>
              <a:off x="545906" y="260648"/>
              <a:ext cx="857742" cy="1036915"/>
            </a:xfrm>
            <a:prstGeom prst="rect">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3" name="Rectangle 22"/>
            <p:cNvSpPr/>
            <p:nvPr userDrawn="1"/>
          </p:nvSpPr>
          <p:spPr>
            <a:xfrm>
              <a:off x="323528" y="519877"/>
              <a:ext cx="857742" cy="1036915"/>
            </a:xfrm>
            <a:prstGeom prst="rect">
              <a:avLst/>
            </a:prstGeom>
            <a:gradFill flip="none" rotWithShape="1">
              <a:gsLst>
                <a:gs pos="0">
                  <a:schemeClr val="bg1">
                    <a:lumMod val="65000"/>
                    <a:tint val="66000"/>
                    <a:satMod val="160000"/>
                  </a:schemeClr>
                </a:gs>
                <a:gs pos="50000">
                  <a:schemeClr val="bg1">
                    <a:lumMod val="65000"/>
                    <a:tint val="44500"/>
                    <a:satMod val="160000"/>
                  </a:schemeClr>
                </a:gs>
                <a:gs pos="100000">
                  <a:schemeClr val="bg1">
                    <a:lumMod val="6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pic>
          <p:nvPicPr>
            <p:cNvPr id="24" name="Picture 23" descr="Website 15 - Rocks in Sand.jpg"/>
            <p:cNvPicPr>
              <a:picLocks noChangeAspect="1"/>
            </p:cNvPicPr>
            <p:nvPr userDrawn="1"/>
          </p:nvPicPr>
          <p:blipFill>
            <a:blip r:embed="rId4" cstate="screen">
              <a:lum bright="23000"/>
            </a:blip>
            <a:srcRect/>
            <a:stretch>
              <a:fillRect/>
            </a:stretch>
          </p:blipFill>
          <p:spPr>
            <a:xfrm>
              <a:off x="450601" y="416185"/>
              <a:ext cx="750083" cy="881378"/>
            </a:xfrm>
            <a:prstGeom prst="rect">
              <a:avLst/>
            </a:prstGeom>
            <a:ln>
              <a:noFill/>
            </a:ln>
            <a:effectLst>
              <a:outerShdw blurRad="292100" dist="139700" dir="2700000" algn="tl" rotWithShape="0">
                <a:srgbClr val="333333">
                  <a:alpha val="65000"/>
                </a:srgbClr>
              </a:outerShdw>
            </a:effectLst>
          </p:spPr>
        </p:pic>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12" name="Picture 11" descr="ELS logo Transparent.png"/>
          <p:cNvPicPr>
            <a:picLocks noChangeAspect="1"/>
          </p:cNvPicPr>
          <p:nvPr userDrawn="1"/>
        </p:nvPicPr>
        <p:blipFill>
          <a:blip r:embed="rId2" cstate="screen"/>
          <a:stretch>
            <a:fillRect/>
          </a:stretch>
        </p:blipFill>
        <p:spPr>
          <a:xfrm>
            <a:off x="7308304" y="6309321"/>
            <a:ext cx="1475656" cy="360040"/>
          </a:xfrm>
          <a:prstGeom prst="rect">
            <a:avLst/>
          </a:prstGeom>
        </p:spPr>
      </p:pic>
      <p:pic>
        <p:nvPicPr>
          <p:cNvPr id="18" name="Picture 17" descr="Apple Logo - Appple grey.png"/>
          <p:cNvPicPr>
            <a:picLocks noChangeAspect="1"/>
          </p:cNvPicPr>
          <p:nvPr userDrawn="1"/>
        </p:nvPicPr>
        <p:blipFill>
          <a:blip r:embed="rId3" cstate="screen"/>
          <a:stretch>
            <a:fillRect/>
          </a:stretch>
        </p:blipFill>
        <p:spPr>
          <a:xfrm>
            <a:off x="265022" y="6093296"/>
            <a:ext cx="1282642" cy="765400"/>
          </a:xfrm>
          <a:prstGeom prst="rect">
            <a:avLst/>
          </a:prstGeom>
        </p:spPr>
      </p:pic>
      <p:sp>
        <p:nvSpPr>
          <p:cNvPr id="19" name="Title 1"/>
          <p:cNvSpPr>
            <a:spLocks noGrp="1"/>
          </p:cNvSpPr>
          <p:nvPr>
            <p:ph type="title"/>
          </p:nvPr>
        </p:nvSpPr>
        <p:spPr>
          <a:xfrm>
            <a:off x="457200" y="274638"/>
            <a:ext cx="8229600" cy="1143000"/>
          </a:xfrm>
        </p:spPr>
        <p:txBody>
          <a:bodyPr/>
          <a:lstStyle>
            <a:lvl1pPr>
              <a:defRPr i="1">
                <a:latin typeface="Times New Roman" pitchFamily="18" charset="0"/>
                <a:cs typeface="Times New Roman" pitchFamily="18" charset="0"/>
              </a:defRPr>
            </a:lvl1pPr>
          </a:lstStyle>
          <a:p>
            <a:r>
              <a:rPr lang="en-US" dirty="0" smtClean="0"/>
              <a:t>Click to edit Master title style</a:t>
            </a:r>
            <a:endParaRPr lang="en-SG" dirty="0"/>
          </a:p>
        </p:txBody>
      </p:sp>
      <p:grpSp>
        <p:nvGrpSpPr>
          <p:cNvPr id="20" name="Group 19"/>
          <p:cNvGrpSpPr/>
          <p:nvPr userDrawn="1"/>
        </p:nvGrpSpPr>
        <p:grpSpPr>
          <a:xfrm>
            <a:off x="323528" y="260648"/>
            <a:ext cx="8424936" cy="1296144"/>
            <a:chOff x="323528" y="260648"/>
            <a:chExt cx="8424936" cy="1296144"/>
          </a:xfrm>
        </p:grpSpPr>
        <p:sp>
          <p:nvSpPr>
            <p:cNvPr id="21" name="Rectangle 20"/>
            <p:cNvSpPr/>
            <p:nvPr userDrawn="1"/>
          </p:nvSpPr>
          <p:spPr>
            <a:xfrm>
              <a:off x="1115616" y="1268760"/>
              <a:ext cx="7632848" cy="72000"/>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2" name="Rectangle 21"/>
            <p:cNvSpPr/>
            <p:nvPr userDrawn="1"/>
          </p:nvSpPr>
          <p:spPr>
            <a:xfrm>
              <a:off x="545906" y="260648"/>
              <a:ext cx="857742" cy="1036915"/>
            </a:xfrm>
            <a:prstGeom prst="rect">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3" name="Rectangle 22"/>
            <p:cNvSpPr/>
            <p:nvPr userDrawn="1"/>
          </p:nvSpPr>
          <p:spPr>
            <a:xfrm>
              <a:off x="323528" y="519877"/>
              <a:ext cx="857742" cy="1036915"/>
            </a:xfrm>
            <a:prstGeom prst="rect">
              <a:avLst/>
            </a:prstGeom>
            <a:gradFill flip="none" rotWithShape="1">
              <a:gsLst>
                <a:gs pos="0">
                  <a:schemeClr val="bg1">
                    <a:lumMod val="65000"/>
                    <a:tint val="66000"/>
                    <a:satMod val="160000"/>
                  </a:schemeClr>
                </a:gs>
                <a:gs pos="50000">
                  <a:schemeClr val="bg1">
                    <a:lumMod val="65000"/>
                    <a:tint val="44500"/>
                    <a:satMod val="160000"/>
                  </a:schemeClr>
                </a:gs>
                <a:gs pos="100000">
                  <a:schemeClr val="bg1">
                    <a:lumMod val="6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pic>
          <p:nvPicPr>
            <p:cNvPr id="24" name="Picture 23" descr="Website 15 - Rocks in Sand.jpg"/>
            <p:cNvPicPr>
              <a:picLocks noChangeAspect="1"/>
            </p:cNvPicPr>
            <p:nvPr userDrawn="1"/>
          </p:nvPicPr>
          <p:blipFill>
            <a:blip r:embed="rId4" cstate="screen">
              <a:lum bright="23000"/>
            </a:blip>
            <a:srcRect/>
            <a:stretch>
              <a:fillRect/>
            </a:stretch>
          </p:blipFill>
          <p:spPr>
            <a:xfrm>
              <a:off x="450601" y="416185"/>
              <a:ext cx="750083" cy="881378"/>
            </a:xfrm>
            <a:prstGeom prst="rect">
              <a:avLst/>
            </a:prstGeom>
            <a:ln>
              <a:noFill/>
            </a:ln>
            <a:effectLst>
              <a:outerShdw blurRad="292100" dist="139700" dir="2700000" algn="tl" rotWithShape="0">
                <a:srgbClr val="333333">
                  <a:alpha val="65000"/>
                </a:srgbClr>
              </a:outerShdw>
            </a:effectLst>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848901"/>
            <a:ext cx="3008313" cy="892886"/>
          </a:xfrm>
        </p:spPr>
        <p:txBody>
          <a:bodyPr anchor="b"/>
          <a:lstStyle>
            <a:lvl1pPr algn="l">
              <a:defRPr sz="2000" b="1"/>
            </a:lvl1pPr>
          </a:lstStyle>
          <a:p>
            <a:r>
              <a:rPr lang="en-US" smtClean="0"/>
              <a:t>Click to edit Master title style</a:t>
            </a:r>
            <a:endParaRPr lang="en-SG"/>
          </a:p>
        </p:txBody>
      </p:sp>
      <p:sp>
        <p:nvSpPr>
          <p:cNvPr id="3" name="Content Placeholder 2"/>
          <p:cNvSpPr>
            <a:spLocks noGrp="1"/>
          </p:cNvSpPr>
          <p:nvPr>
            <p:ph idx="1"/>
          </p:nvPr>
        </p:nvSpPr>
        <p:spPr>
          <a:xfrm>
            <a:off x="3575050" y="1844824"/>
            <a:ext cx="5111750" cy="4497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457200" y="2737710"/>
            <a:ext cx="3008313" cy="36044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15" name="Picture 14" descr="ELS logo Transparent.png"/>
          <p:cNvPicPr>
            <a:picLocks noChangeAspect="1"/>
          </p:cNvPicPr>
          <p:nvPr userDrawn="1"/>
        </p:nvPicPr>
        <p:blipFill>
          <a:blip r:embed="rId2" cstate="screen"/>
          <a:stretch>
            <a:fillRect/>
          </a:stretch>
        </p:blipFill>
        <p:spPr>
          <a:xfrm>
            <a:off x="7308304" y="6309321"/>
            <a:ext cx="1475656" cy="360040"/>
          </a:xfrm>
          <a:prstGeom prst="rect">
            <a:avLst/>
          </a:prstGeom>
        </p:spPr>
      </p:pic>
      <p:pic>
        <p:nvPicPr>
          <p:cNvPr id="21" name="Picture 20" descr="Apple Logo - Appple grey.png"/>
          <p:cNvPicPr>
            <a:picLocks noChangeAspect="1"/>
          </p:cNvPicPr>
          <p:nvPr userDrawn="1"/>
        </p:nvPicPr>
        <p:blipFill>
          <a:blip r:embed="rId3" cstate="screen"/>
          <a:stretch>
            <a:fillRect/>
          </a:stretch>
        </p:blipFill>
        <p:spPr>
          <a:xfrm>
            <a:off x="265022" y="6093296"/>
            <a:ext cx="1282642" cy="765400"/>
          </a:xfrm>
          <a:prstGeom prst="rect">
            <a:avLst/>
          </a:prstGeom>
        </p:spPr>
      </p:pic>
      <p:sp>
        <p:nvSpPr>
          <p:cNvPr id="22" name="Title 1"/>
          <p:cNvSpPr txBox="1">
            <a:spLocks/>
          </p:cNvSpPr>
          <p:nvPr userDrawn="1"/>
        </p:nvSpPr>
        <p:spPr>
          <a:xfrm>
            <a:off x="457200" y="274638"/>
            <a:ext cx="8229600" cy="1143000"/>
          </a:xfrm>
          <a:prstGeom prst="rect">
            <a:avLst/>
          </a:prstGeom>
        </p:spPr>
        <p:txBody>
          <a:bodyPr vert="horz" lIns="91440" tIns="45720" rIns="91440" bIns="45720" rtlCol="0" anchor="ctr">
            <a:normAutofit/>
          </a:bodyPr>
          <a:lstStyle>
            <a:lvl1pPr>
              <a:defRPr i="1">
                <a:latin typeface="Times New Roman" pitchFamily="18" charset="0"/>
                <a:cs typeface="Times New Roman" pitchFamily="18" charset="0"/>
              </a:defRPr>
            </a:lvl1p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US" sz="4000" b="0" i="1" u="none" strike="noStrike" kern="1200" cap="none" spc="0" normalizeH="0" baseline="0" noProof="0" smtClean="0">
                <a:ln>
                  <a:noFill/>
                </a:ln>
                <a:solidFill>
                  <a:srgbClr val="C00000"/>
                </a:solidFill>
                <a:effectLst/>
                <a:uLnTx/>
                <a:uFillTx/>
                <a:latin typeface="Times New Roman" pitchFamily="18" charset="0"/>
                <a:ea typeface="+mj-ea"/>
                <a:cs typeface="Times New Roman" pitchFamily="18" charset="0"/>
              </a:rPr>
              <a:t>Click to edit Master title style</a:t>
            </a:r>
            <a:endParaRPr kumimoji="0" lang="en-SG" sz="4000" b="0" i="1" u="none" strike="noStrike" kern="1200" cap="none" spc="0" normalizeH="0" baseline="0" noProof="0" dirty="0">
              <a:ln>
                <a:noFill/>
              </a:ln>
              <a:solidFill>
                <a:srgbClr val="C00000"/>
              </a:solidFill>
              <a:effectLst/>
              <a:uLnTx/>
              <a:uFillTx/>
              <a:latin typeface="Times New Roman" pitchFamily="18" charset="0"/>
              <a:ea typeface="+mj-ea"/>
              <a:cs typeface="Times New Roman" pitchFamily="18" charset="0"/>
            </a:endParaRPr>
          </a:p>
        </p:txBody>
      </p:sp>
      <p:grpSp>
        <p:nvGrpSpPr>
          <p:cNvPr id="23" name="Group 22"/>
          <p:cNvGrpSpPr/>
          <p:nvPr userDrawn="1"/>
        </p:nvGrpSpPr>
        <p:grpSpPr>
          <a:xfrm>
            <a:off x="323528" y="260648"/>
            <a:ext cx="8424936" cy="1296144"/>
            <a:chOff x="323528" y="260648"/>
            <a:chExt cx="8424936" cy="1296144"/>
          </a:xfrm>
        </p:grpSpPr>
        <p:sp>
          <p:nvSpPr>
            <p:cNvPr id="24" name="Rectangle 23"/>
            <p:cNvSpPr/>
            <p:nvPr userDrawn="1"/>
          </p:nvSpPr>
          <p:spPr>
            <a:xfrm>
              <a:off x="1115616" y="1268760"/>
              <a:ext cx="7632848" cy="72000"/>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5" name="Rectangle 24"/>
            <p:cNvSpPr/>
            <p:nvPr userDrawn="1"/>
          </p:nvSpPr>
          <p:spPr>
            <a:xfrm>
              <a:off x="545906" y="260648"/>
              <a:ext cx="857742" cy="1036915"/>
            </a:xfrm>
            <a:prstGeom prst="rect">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6" name="Rectangle 25"/>
            <p:cNvSpPr/>
            <p:nvPr userDrawn="1"/>
          </p:nvSpPr>
          <p:spPr>
            <a:xfrm>
              <a:off x="323528" y="519877"/>
              <a:ext cx="857742" cy="1036915"/>
            </a:xfrm>
            <a:prstGeom prst="rect">
              <a:avLst/>
            </a:prstGeom>
            <a:gradFill flip="none" rotWithShape="1">
              <a:gsLst>
                <a:gs pos="0">
                  <a:schemeClr val="bg1">
                    <a:lumMod val="65000"/>
                    <a:tint val="66000"/>
                    <a:satMod val="160000"/>
                  </a:schemeClr>
                </a:gs>
                <a:gs pos="50000">
                  <a:schemeClr val="bg1">
                    <a:lumMod val="65000"/>
                    <a:tint val="44500"/>
                    <a:satMod val="160000"/>
                  </a:schemeClr>
                </a:gs>
                <a:gs pos="100000">
                  <a:schemeClr val="bg1">
                    <a:lumMod val="6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pic>
          <p:nvPicPr>
            <p:cNvPr id="27" name="Picture 26" descr="Website 15 - Rocks in Sand.jpg"/>
            <p:cNvPicPr>
              <a:picLocks noChangeAspect="1"/>
            </p:cNvPicPr>
            <p:nvPr userDrawn="1"/>
          </p:nvPicPr>
          <p:blipFill>
            <a:blip r:embed="rId4" cstate="screen">
              <a:lum bright="23000"/>
            </a:blip>
            <a:srcRect/>
            <a:stretch>
              <a:fillRect/>
            </a:stretch>
          </p:blipFill>
          <p:spPr>
            <a:xfrm>
              <a:off x="450601" y="416185"/>
              <a:ext cx="750083" cy="881378"/>
            </a:xfrm>
            <a:prstGeom prst="rect">
              <a:avLst/>
            </a:prstGeom>
            <a:ln>
              <a:noFill/>
            </a:ln>
            <a:effectLst>
              <a:outerShdw blurRad="292100" dist="139700" dir="2700000" algn="tl" rotWithShape="0">
                <a:srgbClr val="333333">
                  <a:alpha val="65000"/>
                </a:srgbClr>
              </a:outerShdw>
            </a:effectLst>
          </p:spPr>
        </p:pic>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844824"/>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pic>
        <p:nvPicPr>
          <p:cNvPr id="15" name="Picture 14" descr="ELS logo Transparent.png"/>
          <p:cNvPicPr>
            <a:picLocks noChangeAspect="1"/>
          </p:cNvPicPr>
          <p:nvPr userDrawn="1"/>
        </p:nvPicPr>
        <p:blipFill>
          <a:blip r:embed="rId2" cstate="screen"/>
          <a:stretch>
            <a:fillRect/>
          </a:stretch>
        </p:blipFill>
        <p:spPr>
          <a:xfrm>
            <a:off x="7308304" y="6309321"/>
            <a:ext cx="1475656" cy="360040"/>
          </a:xfrm>
          <a:prstGeom prst="rect">
            <a:avLst/>
          </a:prstGeom>
        </p:spPr>
      </p:pic>
      <p:pic>
        <p:nvPicPr>
          <p:cNvPr id="21" name="Picture 20" descr="Apple Logo - Appple grey.png"/>
          <p:cNvPicPr>
            <a:picLocks noChangeAspect="1"/>
          </p:cNvPicPr>
          <p:nvPr userDrawn="1"/>
        </p:nvPicPr>
        <p:blipFill>
          <a:blip r:embed="rId3" cstate="screen"/>
          <a:stretch>
            <a:fillRect/>
          </a:stretch>
        </p:blipFill>
        <p:spPr>
          <a:xfrm>
            <a:off x="265022" y="6093296"/>
            <a:ext cx="1282642" cy="765400"/>
          </a:xfrm>
          <a:prstGeom prst="rect">
            <a:avLst/>
          </a:prstGeom>
        </p:spPr>
      </p:pic>
      <p:sp>
        <p:nvSpPr>
          <p:cNvPr id="22" name="Title 1"/>
          <p:cNvSpPr>
            <a:spLocks noGrp="1"/>
          </p:cNvSpPr>
          <p:nvPr>
            <p:ph type="title"/>
          </p:nvPr>
        </p:nvSpPr>
        <p:spPr>
          <a:xfrm>
            <a:off x="457200" y="274638"/>
            <a:ext cx="8229600" cy="1143000"/>
          </a:xfrm>
        </p:spPr>
        <p:txBody>
          <a:bodyPr/>
          <a:lstStyle>
            <a:lvl1pPr>
              <a:defRPr i="1">
                <a:latin typeface="Times New Roman" pitchFamily="18" charset="0"/>
                <a:cs typeface="Times New Roman" pitchFamily="18" charset="0"/>
              </a:defRPr>
            </a:lvl1pPr>
          </a:lstStyle>
          <a:p>
            <a:r>
              <a:rPr lang="en-US" dirty="0" smtClean="0"/>
              <a:t>Click to edit Master title style</a:t>
            </a:r>
            <a:endParaRPr lang="en-SG" dirty="0"/>
          </a:p>
        </p:txBody>
      </p:sp>
      <p:grpSp>
        <p:nvGrpSpPr>
          <p:cNvPr id="23" name="Group 22"/>
          <p:cNvGrpSpPr/>
          <p:nvPr userDrawn="1"/>
        </p:nvGrpSpPr>
        <p:grpSpPr>
          <a:xfrm>
            <a:off x="323528" y="260648"/>
            <a:ext cx="8424936" cy="1296144"/>
            <a:chOff x="323528" y="260648"/>
            <a:chExt cx="8424936" cy="1296144"/>
          </a:xfrm>
        </p:grpSpPr>
        <p:sp>
          <p:nvSpPr>
            <p:cNvPr id="24" name="Rectangle 23"/>
            <p:cNvSpPr/>
            <p:nvPr userDrawn="1"/>
          </p:nvSpPr>
          <p:spPr>
            <a:xfrm>
              <a:off x="1115616" y="1268760"/>
              <a:ext cx="7632848" cy="72000"/>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5" name="Rectangle 24"/>
            <p:cNvSpPr/>
            <p:nvPr userDrawn="1"/>
          </p:nvSpPr>
          <p:spPr>
            <a:xfrm>
              <a:off x="545906" y="260648"/>
              <a:ext cx="857742" cy="1036915"/>
            </a:xfrm>
            <a:prstGeom prst="rect">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6" name="Rectangle 25"/>
            <p:cNvSpPr/>
            <p:nvPr userDrawn="1"/>
          </p:nvSpPr>
          <p:spPr>
            <a:xfrm>
              <a:off x="323528" y="519877"/>
              <a:ext cx="857742" cy="1036915"/>
            </a:xfrm>
            <a:prstGeom prst="rect">
              <a:avLst/>
            </a:prstGeom>
            <a:gradFill flip="none" rotWithShape="1">
              <a:gsLst>
                <a:gs pos="0">
                  <a:schemeClr val="bg1">
                    <a:lumMod val="65000"/>
                    <a:tint val="66000"/>
                    <a:satMod val="160000"/>
                  </a:schemeClr>
                </a:gs>
                <a:gs pos="50000">
                  <a:schemeClr val="bg1">
                    <a:lumMod val="65000"/>
                    <a:tint val="44500"/>
                    <a:satMod val="160000"/>
                  </a:schemeClr>
                </a:gs>
                <a:gs pos="100000">
                  <a:schemeClr val="bg1">
                    <a:lumMod val="65000"/>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pic>
          <p:nvPicPr>
            <p:cNvPr id="27" name="Picture 26" descr="Website 15 - Rocks in Sand.jpg"/>
            <p:cNvPicPr>
              <a:picLocks noChangeAspect="1"/>
            </p:cNvPicPr>
            <p:nvPr userDrawn="1"/>
          </p:nvPicPr>
          <p:blipFill>
            <a:blip r:embed="rId4" cstate="screen">
              <a:lum bright="23000"/>
            </a:blip>
            <a:srcRect/>
            <a:stretch>
              <a:fillRect/>
            </a:stretch>
          </p:blipFill>
          <p:spPr>
            <a:xfrm>
              <a:off x="450601" y="416185"/>
              <a:ext cx="750083" cy="881378"/>
            </a:xfrm>
            <a:prstGeom prst="rect">
              <a:avLst/>
            </a:prstGeom>
            <a:ln>
              <a:noFill/>
            </a:ln>
            <a:effectLst>
              <a:outerShdw blurRad="292100" dist="139700" dir="2700000" algn="tl" rotWithShape="0">
                <a:srgbClr val="333333">
                  <a:alpha val="65000"/>
                </a:srgbClr>
              </a:outerShdw>
            </a:effectLst>
          </p:spPr>
        </p:pic>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SG" dirty="0"/>
          </a:p>
        </p:txBody>
      </p:sp>
      <p:sp>
        <p:nvSpPr>
          <p:cNvPr id="3" name="Text Placeholder 2"/>
          <p:cNvSpPr>
            <a:spLocks noGrp="1"/>
          </p:cNvSpPr>
          <p:nvPr>
            <p:ph type="body" idx="1"/>
          </p:nvPr>
        </p:nvSpPr>
        <p:spPr>
          <a:xfrm>
            <a:off x="457200" y="1783357"/>
            <a:ext cx="8229600" cy="445395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
                <a:srgbClr val="C00000"/>
              </a:buClr>
              <a:buSzTx/>
              <a:buFont typeface="Arial" pitchFamily="34" charset="0"/>
              <a:buChar char="•"/>
              <a:tabLst/>
              <a:defRPr/>
            </a:pPr>
            <a:r>
              <a:rPr kumimoji="0" lang="en-US" sz="3200" b="0" i="0" u="none" strike="noStrike" kern="1200" cap="none" spc="0" normalizeH="0" baseline="0" noProof="0" dirty="0" smtClean="0">
                <a:ln>
                  <a:noFill/>
                </a:ln>
                <a:solidFill>
                  <a:prstClr val="black">
                    <a:lumMod val="75000"/>
                    <a:lumOff val="25000"/>
                  </a:prstClr>
                </a:solidFill>
                <a:effectLst/>
                <a:uLnTx/>
                <a:uFillTx/>
                <a:latin typeface="+mn-lt"/>
                <a:ea typeface="+mn-ea"/>
                <a:cs typeface="+mn-cs"/>
              </a:rPr>
              <a:t>Click to edit Master text styles</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0" u="none" strike="noStrike" kern="1200" cap="none" spc="0" normalizeH="0" baseline="0" noProof="0" dirty="0" smtClean="0">
                <a:ln>
                  <a:noFill/>
                </a:ln>
                <a:solidFill>
                  <a:prstClr val="black">
                    <a:lumMod val="65000"/>
                    <a:lumOff val="35000"/>
                  </a:prstClr>
                </a:solidFill>
                <a:effectLst/>
                <a:uLnTx/>
                <a:uFillTx/>
                <a:latin typeface="+mn-lt"/>
                <a:ea typeface="+mn-ea"/>
                <a:cs typeface="+mn-cs"/>
              </a:rPr>
              <a:t>Second level</a:t>
            </a:r>
          </a:p>
          <a:p>
            <a:pPr marL="1143000" marR="0" lvl="2" indent="-228600" algn="l" defTabSz="914400" rtl="0" eaLnBrk="1" fontAlgn="auto" latinLnBrk="0" hangingPunct="1">
              <a:lnSpc>
                <a:spcPct val="100000"/>
              </a:lnSpc>
              <a:spcBef>
                <a:spcPct val="20000"/>
              </a:spcBef>
              <a:spcAft>
                <a:spcPts val="0"/>
              </a:spcAft>
              <a:buClr>
                <a:srgbClr val="C00000"/>
              </a:buClr>
              <a:buSzTx/>
              <a:buFont typeface="Arial" pitchFamily="34" charset="0"/>
              <a:buChar char="•"/>
              <a:tabLst/>
              <a:defRPr/>
            </a:pPr>
            <a:r>
              <a:rPr kumimoji="0" lang="en-US" sz="2400" b="0" i="0" u="none" strike="noStrike" kern="1200" cap="none" spc="0" normalizeH="0" baseline="0" noProof="0" dirty="0" smtClean="0">
                <a:ln>
                  <a:noFill/>
                </a:ln>
                <a:solidFill>
                  <a:prstClr val="black">
                    <a:lumMod val="50000"/>
                    <a:lumOff val="50000"/>
                  </a:prstClr>
                </a:solidFill>
                <a:effectLst/>
                <a:uLnTx/>
                <a:uFillTx/>
                <a:latin typeface="+mn-lt"/>
                <a:ea typeface="+mn-ea"/>
                <a:cs typeface="+mn-cs"/>
              </a:rPr>
              <a:t>Third level</a:t>
            </a:r>
          </a:p>
          <a:p>
            <a:pPr marL="1600200" marR="0" lvl="3"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prstClr val="black">
                    <a:lumMod val="65000"/>
                    <a:lumOff val="35000"/>
                  </a:prstClr>
                </a:solidFill>
                <a:effectLst/>
                <a:uLnTx/>
                <a:uFillTx/>
                <a:latin typeface="+mn-lt"/>
                <a:ea typeface="+mn-ea"/>
                <a:cs typeface="+mn-cs"/>
              </a:rPr>
              <a:t>Fourth level</a:t>
            </a:r>
          </a:p>
          <a:p>
            <a:pPr marL="2057400" marR="0" lvl="4" indent="-228600" algn="l" defTabSz="914400" rtl="0" eaLnBrk="1" fontAlgn="auto" latinLnBrk="0" hangingPunct="1">
              <a:lnSpc>
                <a:spcPct val="100000"/>
              </a:lnSpc>
              <a:spcBef>
                <a:spcPct val="20000"/>
              </a:spcBef>
              <a:spcAft>
                <a:spcPts val="0"/>
              </a:spcAft>
              <a:buClr>
                <a:srgbClr val="C00000"/>
              </a:buClr>
              <a:buSzTx/>
              <a:buFont typeface="Courier New" pitchFamily="49" charset="0"/>
              <a:buChar char="o"/>
              <a:tabLst/>
              <a:defRPr/>
            </a:pPr>
            <a:r>
              <a:rPr kumimoji="0" lang="en-US" sz="2000" b="0" i="0" u="none" strike="noStrike" kern="1200" cap="none" spc="0" normalizeH="0" baseline="0" noProof="0" dirty="0" smtClean="0">
                <a:ln>
                  <a:noFill/>
                </a:ln>
                <a:solidFill>
                  <a:prstClr val="black">
                    <a:lumMod val="65000"/>
                    <a:lumOff val="35000"/>
                  </a:prstClr>
                </a:solidFill>
                <a:effectLst/>
                <a:uLnTx/>
                <a:uFillTx/>
                <a:latin typeface="+mn-lt"/>
                <a:ea typeface="+mn-ea"/>
                <a:cs typeface="+mn-cs"/>
              </a:rPr>
              <a:t>Fifth level</a:t>
            </a:r>
            <a:endParaRPr kumimoji="0" lang="en-SG" sz="2000" b="0" i="0" u="none" strike="noStrike" kern="1200" cap="none" spc="0" normalizeH="0" baseline="0" noProof="0" dirty="0" smtClean="0">
              <a:ln>
                <a:noFill/>
              </a:ln>
              <a:solidFill>
                <a:prstClr val="black">
                  <a:lumMod val="65000"/>
                  <a:lumOff val="35000"/>
                </a:prstClr>
              </a:solidFill>
              <a:effectLst/>
              <a:uLnTx/>
              <a:uFillTx/>
              <a:latin typeface="+mn-lt"/>
              <a:ea typeface="+mn-ea"/>
              <a:cs typeface="+mn-cs"/>
            </a:endParaRPr>
          </a:p>
          <a:p>
            <a:pPr lvl="4"/>
            <a:endParaRPr lang="en-SG"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r" defTabSz="914400" rtl="0" eaLnBrk="1" latinLnBrk="0" hangingPunct="1">
        <a:spcBef>
          <a:spcPct val="0"/>
        </a:spcBef>
        <a:buNone/>
        <a:defRPr sz="4000" kern="1200">
          <a:solidFill>
            <a:srgbClr val="C00000"/>
          </a:solidFill>
          <a:latin typeface="+mj-lt"/>
          <a:ea typeface="+mj-ea"/>
          <a:cs typeface="+mj-cs"/>
        </a:defRPr>
      </a:lvl1pPr>
    </p:titleStyle>
    <p:bodyStyle>
      <a:lvl1pPr marL="342900" marR="0" indent="-342900" algn="l" defTabSz="914400" rtl="0" eaLnBrk="1" fontAlgn="auto" latinLnBrk="0" hangingPunct="1">
        <a:lnSpc>
          <a:spcPct val="100000"/>
        </a:lnSpc>
        <a:spcBef>
          <a:spcPct val="20000"/>
        </a:spcBef>
        <a:spcAft>
          <a:spcPts val="0"/>
        </a:spcAft>
        <a:buClr>
          <a:srgbClr val="C00000"/>
        </a:buClr>
        <a:buSzTx/>
        <a:buFont typeface="Arial" pitchFamily="34" charset="0"/>
        <a:buChar char="•"/>
        <a:tabLst/>
        <a:defRPr sz="2800" kern="1200">
          <a:solidFill>
            <a:schemeClr val="tx1">
              <a:lumMod val="75000"/>
              <a:lumOff val="25000"/>
            </a:schemeClr>
          </a:solidFill>
          <a:latin typeface="+mn-lt"/>
          <a:ea typeface="+mn-ea"/>
          <a:cs typeface="+mn-cs"/>
        </a:defRPr>
      </a:lvl1pPr>
      <a:lvl2pPr marL="742950" marR="0" indent="-285750" algn="l" defTabSz="914400" rtl="0" eaLnBrk="1" fontAlgn="auto" latinLnBrk="0" hangingPunct="1">
        <a:lnSpc>
          <a:spcPct val="100000"/>
        </a:lnSpc>
        <a:spcBef>
          <a:spcPct val="20000"/>
        </a:spcBef>
        <a:spcAft>
          <a:spcPts val="0"/>
        </a:spcAft>
        <a:buClrTx/>
        <a:buSzTx/>
        <a:buFont typeface="Arial" pitchFamily="34" charset="0"/>
        <a:buChar char="–"/>
        <a:tabLst/>
        <a:defRPr sz="2400" kern="1200">
          <a:solidFill>
            <a:schemeClr val="tx1">
              <a:lumMod val="75000"/>
              <a:lumOff val="25000"/>
            </a:schemeClr>
          </a:solidFill>
          <a:latin typeface="+mn-lt"/>
          <a:ea typeface="+mn-ea"/>
          <a:cs typeface="+mn-cs"/>
        </a:defRPr>
      </a:lvl2pPr>
      <a:lvl3pPr marL="1143000" marR="0" indent="-228600" algn="l" defTabSz="914400" rtl="0" eaLnBrk="1" fontAlgn="auto" latinLnBrk="0" hangingPunct="1">
        <a:lnSpc>
          <a:spcPct val="100000"/>
        </a:lnSpc>
        <a:spcBef>
          <a:spcPct val="20000"/>
        </a:spcBef>
        <a:spcAft>
          <a:spcPts val="0"/>
        </a:spcAft>
        <a:buClr>
          <a:srgbClr val="C00000"/>
        </a:buClr>
        <a:buSzTx/>
        <a:buFont typeface="Arial" pitchFamily="34" charset="0"/>
        <a:buChar char="•"/>
        <a:tabLst/>
        <a:defRPr sz="2000" kern="1200">
          <a:solidFill>
            <a:schemeClr val="tx1">
              <a:lumMod val="75000"/>
              <a:lumOff val="25000"/>
            </a:schemeClr>
          </a:solidFill>
          <a:latin typeface="+mn-lt"/>
          <a:ea typeface="+mn-ea"/>
          <a:cs typeface="+mn-cs"/>
        </a:defRPr>
      </a:lvl3pPr>
      <a:lvl4pPr marL="1600200" marR="0" indent="-228600" algn="l" defTabSz="914400" rtl="0" eaLnBrk="1" fontAlgn="auto" latinLnBrk="0" hangingPunct="1">
        <a:lnSpc>
          <a:spcPct val="100000"/>
        </a:lnSpc>
        <a:spcBef>
          <a:spcPct val="20000"/>
        </a:spcBef>
        <a:spcAft>
          <a:spcPts val="0"/>
        </a:spcAft>
        <a:buClrTx/>
        <a:buSzTx/>
        <a:buFont typeface="Arial" pitchFamily="34" charset="0"/>
        <a:buChar char="–"/>
        <a:tabLst/>
        <a:defRPr sz="1800" kern="1200">
          <a:solidFill>
            <a:schemeClr val="tx1">
              <a:lumMod val="75000"/>
              <a:lumOff val="25000"/>
            </a:schemeClr>
          </a:solidFill>
          <a:latin typeface="+mn-lt"/>
          <a:ea typeface="+mn-ea"/>
          <a:cs typeface="+mn-cs"/>
        </a:defRPr>
      </a:lvl4pPr>
      <a:lvl5pPr marL="2057400" marR="0" indent="-228600" algn="l" defTabSz="914400" rtl="0" eaLnBrk="1" fontAlgn="auto" latinLnBrk="0" hangingPunct="1">
        <a:lnSpc>
          <a:spcPct val="100000"/>
        </a:lnSpc>
        <a:spcBef>
          <a:spcPct val="20000"/>
        </a:spcBef>
        <a:spcAft>
          <a:spcPts val="0"/>
        </a:spcAft>
        <a:buClr>
          <a:srgbClr val="C00000"/>
        </a:buClr>
        <a:buSzTx/>
        <a:buFont typeface="Courier New" pitchFamily="49" charset="0"/>
        <a:buChar char="o"/>
        <a:tabLst/>
        <a:defRPr sz="1600" kern="1200">
          <a:solidFill>
            <a:schemeClr val="tx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1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www.facebook.com/photo.php?pid=181371&amp;id=718150417&amp;l=24283"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2.xml"/><Relationship Id="rId5" Type="http://schemas.openxmlformats.org/officeDocument/2006/relationships/image" Target="../media/image27.jpeg"/><Relationship Id="rId4" Type="http://schemas.openxmlformats.org/officeDocument/2006/relationships/image" Target="../media/image26.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55776" y="2756520"/>
            <a:ext cx="6120680" cy="893961"/>
          </a:xfrm>
        </p:spPr>
        <p:txBody>
          <a:bodyPr>
            <a:normAutofit fontScale="90000"/>
          </a:bodyPr>
          <a:lstStyle/>
          <a:p>
            <a:r>
              <a:rPr lang="en-SG" dirty="0" smtClean="0"/>
              <a:t>An Exclusive Logistics Solution</a:t>
            </a:r>
            <a:endParaRPr lang="en-SG"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Vertical Industry Specialisation</a:t>
            </a:r>
            <a:endParaRPr lang="en-SG" dirty="0"/>
          </a:p>
        </p:txBody>
      </p:sp>
      <p:sp>
        <p:nvSpPr>
          <p:cNvPr id="3" name="Content Placeholder 2"/>
          <p:cNvSpPr>
            <a:spLocks noGrp="1"/>
          </p:cNvSpPr>
          <p:nvPr>
            <p:ph idx="1"/>
          </p:nvPr>
        </p:nvSpPr>
        <p:spPr>
          <a:xfrm>
            <a:off x="457200" y="2143397"/>
            <a:ext cx="8229600" cy="3877891"/>
          </a:xfrm>
        </p:spPr>
        <p:txBody>
          <a:bodyPr/>
          <a:lstStyle/>
          <a:p>
            <a:r>
              <a:rPr lang="en-SG" dirty="0" smtClean="0"/>
              <a:t>Pharmaceutical </a:t>
            </a:r>
          </a:p>
          <a:p>
            <a:r>
              <a:rPr lang="en-SG" dirty="0" smtClean="0"/>
              <a:t>Cold Chain and Clinical </a:t>
            </a:r>
            <a:r>
              <a:rPr lang="en-SG" dirty="0" smtClean="0"/>
              <a:t>Trials</a:t>
            </a:r>
          </a:p>
          <a:p>
            <a:r>
              <a:rPr lang="en-SG" dirty="0" smtClean="0"/>
              <a:t>Aviation and Aerospace</a:t>
            </a:r>
          </a:p>
          <a:p>
            <a:r>
              <a:rPr lang="en-SG" dirty="0" smtClean="0"/>
              <a:t>Fairs and Exhibitions</a:t>
            </a:r>
          </a:p>
          <a:p>
            <a:r>
              <a:rPr lang="en-SG" dirty="0" smtClean="0"/>
              <a:t>E-waste recycling</a:t>
            </a:r>
          </a:p>
          <a:p>
            <a:r>
              <a:rPr lang="en-SG" dirty="0" smtClean="0"/>
              <a:t>High value, time definite industries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Network</a:t>
            </a:r>
            <a:endParaRPr lang="en-SG" dirty="0"/>
          </a:p>
        </p:txBody>
      </p:sp>
      <p:sp>
        <p:nvSpPr>
          <p:cNvPr id="4" name="Rectangle 82"/>
          <p:cNvSpPr txBox="1">
            <a:spLocks noChangeArrowheads="1"/>
          </p:cNvSpPr>
          <p:nvPr/>
        </p:nvSpPr>
        <p:spPr>
          <a:xfrm>
            <a:off x="609600" y="1749896"/>
            <a:ext cx="3962400" cy="4343400"/>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
                <a:srgbClr val="C00000"/>
              </a:buClr>
              <a:buSzTx/>
              <a:buFont typeface="Arial" pitchFamily="34" charset="0"/>
              <a:buChar char="•"/>
              <a:tabLst/>
              <a:defRPr/>
            </a:pPr>
            <a:r>
              <a:rPr kumimoji="0" lang="en-US" sz="20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Integral member of WCA</a:t>
            </a:r>
          </a:p>
          <a:p>
            <a:pPr marL="800100" lvl="1" indent="-342900">
              <a:spcBef>
                <a:spcPct val="20000"/>
              </a:spcBef>
              <a:buClr>
                <a:schemeClr val="tx1">
                  <a:lumMod val="75000"/>
                  <a:lumOff val="25000"/>
                </a:schemeClr>
              </a:buClr>
              <a:buFont typeface="Calibri" pitchFamily="34" charset="0"/>
              <a:buChar char="‒"/>
              <a:defRPr/>
            </a:pPr>
            <a:r>
              <a:rPr lang="en-US" dirty="0" smtClean="0">
                <a:solidFill>
                  <a:schemeClr val="tx1">
                    <a:lumMod val="75000"/>
                    <a:lumOff val="25000"/>
                  </a:schemeClr>
                </a:solidFill>
              </a:rPr>
              <a:t>Voted Best Agent in Africa</a:t>
            </a:r>
            <a:endParaRPr kumimoji="0" lang="en-US"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C00000"/>
              </a:buClr>
              <a:buSzTx/>
              <a:buFont typeface="Arial" pitchFamily="34" charset="0"/>
              <a:buChar char="•"/>
              <a:tabLst/>
              <a:defRPr/>
            </a:pPr>
            <a:r>
              <a:rPr lang="en-US" sz="2000" dirty="0" smtClean="0">
                <a:solidFill>
                  <a:schemeClr val="tx1">
                    <a:lumMod val="75000"/>
                    <a:lumOff val="25000"/>
                  </a:schemeClr>
                </a:solidFill>
              </a:rPr>
              <a:t>Through network, offices in 196 countries</a:t>
            </a:r>
            <a:endParaRPr kumimoji="0" lang="en-US" sz="20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C00000"/>
              </a:buClr>
              <a:buSzTx/>
              <a:buFont typeface="Arial" pitchFamily="34" charset="0"/>
              <a:buChar char="•"/>
              <a:tabLst/>
              <a:defRPr/>
            </a:pPr>
            <a:r>
              <a:rPr lang="en-US" sz="2000" dirty="0" smtClean="0">
                <a:solidFill>
                  <a:schemeClr val="tx1">
                    <a:lumMod val="75000"/>
                    <a:lumOff val="25000"/>
                  </a:schemeClr>
                </a:solidFill>
              </a:rPr>
              <a:t>H</a:t>
            </a:r>
            <a:r>
              <a:rPr kumimoji="0" lang="en-US" sz="20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and picked specialists in the major markets </a:t>
            </a:r>
          </a:p>
          <a:p>
            <a:pPr marL="342900" marR="0" lvl="0" indent="-342900" algn="l" defTabSz="914400" rtl="0" eaLnBrk="1" fontAlgn="auto" latinLnBrk="0" hangingPunct="1">
              <a:lnSpc>
                <a:spcPct val="100000"/>
              </a:lnSpc>
              <a:spcBef>
                <a:spcPct val="20000"/>
              </a:spcBef>
              <a:spcAft>
                <a:spcPts val="0"/>
              </a:spcAft>
              <a:buClr>
                <a:srgbClr val="C00000"/>
              </a:buClr>
              <a:buSzTx/>
              <a:buFont typeface="Arial" pitchFamily="34" charset="0"/>
              <a:buChar char="•"/>
              <a:tabLst/>
              <a:defRPr/>
            </a:pPr>
            <a:r>
              <a:rPr lang="en-US" sz="2000" dirty="0" smtClean="0">
                <a:solidFill>
                  <a:schemeClr val="tx1">
                    <a:lumMod val="75000"/>
                    <a:lumOff val="25000"/>
                  </a:schemeClr>
                </a:solidFill>
              </a:rPr>
              <a:t>Total continuity</a:t>
            </a:r>
            <a:endParaRPr kumimoji="0" lang="en-US" sz="20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
                <a:srgbClr val="C00000"/>
              </a:buClr>
              <a:buSzTx/>
              <a:buFont typeface="Arial" pitchFamily="34" charset="0"/>
              <a:buChar char="•"/>
              <a:tabLst/>
              <a:defRPr/>
            </a:pPr>
            <a:r>
              <a:rPr kumimoji="0" lang="en-US" sz="20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Strong</a:t>
            </a:r>
            <a:r>
              <a:rPr kumimoji="0" lang="en-US" sz="2000" b="0" i="0" u="none" strike="noStrike" kern="1200" cap="none" spc="0" normalizeH="0" noProof="0" dirty="0" smtClean="0">
                <a:ln>
                  <a:noFill/>
                </a:ln>
                <a:solidFill>
                  <a:schemeClr val="tx1">
                    <a:lumMod val="75000"/>
                    <a:lumOff val="25000"/>
                  </a:schemeClr>
                </a:solidFill>
                <a:effectLst/>
                <a:uLnTx/>
                <a:uFillTx/>
                <a:latin typeface="+mn-lt"/>
                <a:ea typeface="+mn-ea"/>
                <a:cs typeface="+mn-cs"/>
              </a:rPr>
              <a:t> relationships in our network over 20 yea</a:t>
            </a:r>
            <a:r>
              <a:rPr kumimoji="0" lang="en-US" sz="20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rs</a:t>
            </a:r>
          </a:p>
          <a:p>
            <a:pPr marL="342900" marR="0" lvl="0" indent="-342900" algn="l" defTabSz="914400" rtl="0" eaLnBrk="1" fontAlgn="auto" latinLnBrk="0" hangingPunct="1">
              <a:lnSpc>
                <a:spcPct val="100000"/>
              </a:lnSpc>
              <a:spcBef>
                <a:spcPct val="20000"/>
              </a:spcBef>
              <a:spcAft>
                <a:spcPts val="0"/>
              </a:spcAft>
              <a:buClr>
                <a:srgbClr val="C00000"/>
              </a:buClr>
              <a:buSzTx/>
              <a:buFont typeface="Arial" pitchFamily="34" charset="0"/>
              <a:buChar char="•"/>
              <a:tabLst/>
              <a:defRPr/>
            </a:pPr>
            <a:r>
              <a:rPr lang="en-US" sz="2000" dirty="0" smtClean="0">
                <a:solidFill>
                  <a:schemeClr val="tx1">
                    <a:lumMod val="75000"/>
                    <a:lumOff val="25000"/>
                  </a:schemeClr>
                </a:solidFill>
              </a:rPr>
              <a:t>Competitiveness, consistency and speed of decision making</a:t>
            </a:r>
            <a:endParaRPr kumimoji="0" lang="en-US" sz="20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grpSp>
        <p:nvGrpSpPr>
          <p:cNvPr id="81" name="Group 80"/>
          <p:cNvGrpSpPr/>
          <p:nvPr/>
        </p:nvGrpSpPr>
        <p:grpSpPr>
          <a:xfrm>
            <a:off x="4028256" y="2969096"/>
            <a:ext cx="4648200" cy="3124200"/>
            <a:chOff x="4028256" y="1672952"/>
            <a:chExt cx="4648200" cy="3124200"/>
          </a:xfrm>
        </p:grpSpPr>
        <p:grpSp>
          <p:nvGrpSpPr>
            <p:cNvPr id="82" name="Group 160"/>
            <p:cNvGrpSpPr>
              <a:grpSpLocks/>
            </p:cNvGrpSpPr>
            <p:nvPr/>
          </p:nvGrpSpPr>
          <p:grpSpPr bwMode="auto">
            <a:xfrm>
              <a:off x="4028256" y="1672952"/>
              <a:ext cx="4518633" cy="3124200"/>
              <a:chOff x="223" y="912"/>
              <a:chExt cx="5441" cy="3384"/>
            </a:xfrm>
          </p:grpSpPr>
          <p:sp>
            <p:nvSpPr>
              <p:cNvPr id="101" name="Freeform 161" descr="Granite"/>
              <p:cNvSpPr>
                <a:spLocks/>
              </p:cNvSpPr>
              <p:nvPr/>
            </p:nvSpPr>
            <p:spPr bwMode="auto">
              <a:xfrm>
                <a:off x="1726" y="912"/>
                <a:ext cx="819" cy="980"/>
              </a:xfrm>
              <a:custGeom>
                <a:avLst/>
                <a:gdLst/>
                <a:ahLst/>
                <a:cxnLst>
                  <a:cxn ang="0">
                    <a:pos x="1471" y="588"/>
                  </a:cxn>
                  <a:cxn ang="0">
                    <a:pos x="1391" y="641"/>
                  </a:cxn>
                  <a:cxn ang="0">
                    <a:pos x="1391" y="914"/>
                  </a:cxn>
                  <a:cxn ang="0">
                    <a:pos x="1209" y="1042"/>
                  </a:cxn>
                  <a:cxn ang="0">
                    <a:pos x="1105" y="1042"/>
                  </a:cxn>
                  <a:cxn ang="0">
                    <a:pos x="1012" y="1175"/>
                  </a:cxn>
                  <a:cxn ang="0">
                    <a:pos x="919" y="1175"/>
                  </a:cxn>
                  <a:cxn ang="0">
                    <a:pos x="811" y="1386"/>
                  </a:cxn>
                  <a:cxn ang="0">
                    <a:pos x="812" y="1472"/>
                  </a:cxn>
                  <a:cxn ang="0">
                    <a:pos x="749" y="1472"/>
                  </a:cxn>
                  <a:cxn ang="0">
                    <a:pos x="719" y="1419"/>
                  </a:cxn>
                  <a:cxn ang="0">
                    <a:pos x="649" y="1419"/>
                  </a:cxn>
                  <a:cxn ang="0">
                    <a:pos x="518" y="1189"/>
                  </a:cxn>
                  <a:cxn ang="0">
                    <a:pos x="518" y="1058"/>
                  </a:cxn>
                  <a:cxn ang="0">
                    <a:pos x="615" y="1005"/>
                  </a:cxn>
                  <a:cxn ang="0">
                    <a:pos x="615" y="812"/>
                  </a:cxn>
                  <a:cxn ang="0">
                    <a:pos x="518" y="812"/>
                  </a:cxn>
                  <a:cxn ang="0">
                    <a:pos x="366" y="428"/>
                  </a:cxn>
                  <a:cxn ang="0">
                    <a:pos x="108" y="428"/>
                  </a:cxn>
                  <a:cxn ang="0">
                    <a:pos x="54" y="345"/>
                  </a:cxn>
                  <a:cxn ang="0">
                    <a:pos x="54" y="301"/>
                  </a:cxn>
                  <a:cxn ang="0">
                    <a:pos x="119" y="301"/>
                  </a:cxn>
                  <a:cxn ang="0">
                    <a:pos x="69" y="234"/>
                  </a:cxn>
                  <a:cxn ang="0">
                    <a:pos x="0" y="234"/>
                  </a:cxn>
                  <a:cxn ang="0">
                    <a:pos x="160" y="95"/>
                  </a:cxn>
                  <a:cxn ang="0">
                    <a:pos x="447" y="18"/>
                  </a:cxn>
                  <a:cxn ang="0">
                    <a:pos x="816" y="0"/>
                  </a:cxn>
                  <a:cxn ang="0">
                    <a:pos x="1387" y="161"/>
                  </a:cxn>
                  <a:cxn ang="0">
                    <a:pos x="1493" y="253"/>
                  </a:cxn>
                  <a:cxn ang="0">
                    <a:pos x="1493" y="314"/>
                  </a:cxn>
                  <a:cxn ang="0">
                    <a:pos x="1398" y="358"/>
                  </a:cxn>
                  <a:cxn ang="0">
                    <a:pos x="1398" y="418"/>
                  </a:cxn>
                  <a:cxn ang="0">
                    <a:pos x="1471" y="418"/>
                  </a:cxn>
                  <a:cxn ang="0">
                    <a:pos x="1471" y="588"/>
                  </a:cxn>
                </a:cxnLst>
                <a:rect l="0" t="0" r="r" b="b"/>
                <a:pathLst>
                  <a:path w="1493" h="1472">
                    <a:moveTo>
                      <a:pt x="1471" y="588"/>
                    </a:moveTo>
                    <a:lnTo>
                      <a:pt x="1391" y="641"/>
                    </a:lnTo>
                    <a:lnTo>
                      <a:pt x="1391" y="914"/>
                    </a:lnTo>
                    <a:lnTo>
                      <a:pt x="1209" y="1042"/>
                    </a:lnTo>
                    <a:lnTo>
                      <a:pt x="1105" y="1042"/>
                    </a:lnTo>
                    <a:lnTo>
                      <a:pt x="1012" y="1175"/>
                    </a:lnTo>
                    <a:lnTo>
                      <a:pt x="919" y="1175"/>
                    </a:lnTo>
                    <a:lnTo>
                      <a:pt x="811" y="1386"/>
                    </a:lnTo>
                    <a:lnTo>
                      <a:pt x="812" y="1472"/>
                    </a:lnTo>
                    <a:lnTo>
                      <a:pt x="749" y="1472"/>
                    </a:lnTo>
                    <a:lnTo>
                      <a:pt x="719" y="1419"/>
                    </a:lnTo>
                    <a:lnTo>
                      <a:pt x="649" y="1419"/>
                    </a:lnTo>
                    <a:lnTo>
                      <a:pt x="518" y="1189"/>
                    </a:lnTo>
                    <a:lnTo>
                      <a:pt x="518" y="1058"/>
                    </a:lnTo>
                    <a:lnTo>
                      <a:pt x="615" y="1005"/>
                    </a:lnTo>
                    <a:lnTo>
                      <a:pt x="615" y="812"/>
                    </a:lnTo>
                    <a:lnTo>
                      <a:pt x="518" y="812"/>
                    </a:lnTo>
                    <a:lnTo>
                      <a:pt x="366" y="428"/>
                    </a:lnTo>
                    <a:lnTo>
                      <a:pt x="108" y="428"/>
                    </a:lnTo>
                    <a:lnTo>
                      <a:pt x="54" y="345"/>
                    </a:lnTo>
                    <a:lnTo>
                      <a:pt x="54" y="301"/>
                    </a:lnTo>
                    <a:lnTo>
                      <a:pt x="119" y="301"/>
                    </a:lnTo>
                    <a:lnTo>
                      <a:pt x="69" y="234"/>
                    </a:lnTo>
                    <a:lnTo>
                      <a:pt x="0" y="234"/>
                    </a:lnTo>
                    <a:lnTo>
                      <a:pt x="160" y="95"/>
                    </a:lnTo>
                    <a:lnTo>
                      <a:pt x="447" y="18"/>
                    </a:lnTo>
                    <a:lnTo>
                      <a:pt x="816" y="0"/>
                    </a:lnTo>
                    <a:lnTo>
                      <a:pt x="1387" y="161"/>
                    </a:lnTo>
                    <a:lnTo>
                      <a:pt x="1493" y="253"/>
                    </a:lnTo>
                    <a:lnTo>
                      <a:pt x="1493" y="314"/>
                    </a:lnTo>
                    <a:lnTo>
                      <a:pt x="1398" y="358"/>
                    </a:lnTo>
                    <a:lnTo>
                      <a:pt x="1398" y="418"/>
                    </a:lnTo>
                    <a:lnTo>
                      <a:pt x="1471" y="418"/>
                    </a:lnTo>
                    <a:lnTo>
                      <a:pt x="1471" y="588"/>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02" name="Freeform 162" descr="Granite"/>
              <p:cNvSpPr>
                <a:spLocks/>
              </p:cNvSpPr>
              <p:nvPr/>
            </p:nvSpPr>
            <p:spPr bwMode="auto">
              <a:xfrm>
                <a:off x="1469" y="1341"/>
                <a:ext cx="419" cy="493"/>
              </a:xfrm>
              <a:custGeom>
                <a:avLst/>
                <a:gdLst/>
                <a:ahLst/>
                <a:cxnLst>
                  <a:cxn ang="0">
                    <a:pos x="50" y="0"/>
                  </a:cxn>
                  <a:cxn ang="0">
                    <a:pos x="332" y="0"/>
                  </a:cxn>
                  <a:cxn ang="0">
                    <a:pos x="610" y="266"/>
                  </a:cxn>
                  <a:cxn ang="0">
                    <a:pos x="610" y="370"/>
                  </a:cxn>
                  <a:cxn ang="0">
                    <a:pos x="764" y="501"/>
                  </a:cxn>
                  <a:cxn ang="0">
                    <a:pos x="695" y="594"/>
                  </a:cxn>
                  <a:cxn ang="0">
                    <a:pos x="695" y="693"/>
                  </a:cxn>
                  <a:cxn ang="0">
                    <a:pos x="668" y="741"/>
                  </a:cxn>
                  <a:cxn ang="0">
                    <a:pos x="619" y="741"/>
                  </a:cxn>
                  <a:cxn ang="0">
                    <a:pos x="494" y="693"/>
                  </a:cxn>
                  <a:cxn ang="0">
                    <a:pos x="421" y="607"/>
                  </a:cxn>
                  <a:cxn ang="0">
                    <a:pos x="305" y="607"/>
                  </a:cxn>
                  <a:cxn ang="0">
                    <a:pos x="305" y="570"/>
                  </a:cxn>
                  <a:cxn ang="0">
                    <a:pos x="391" y="570"/>
                  </a:cxn>
                  <a:cxn ang="0">
                    <a:pos x="467" y="450"/>
                  </a:cxn>
                  <a:cxn ang="0">
                    <a:pos x="293" y="216"/>
                  </a:cxn>
                  <a:cxn ang="0">
                    <a:pos x="232" y="246"/>
                  </a:cxn>
                  <a:cxn ang="0">
                    <a:pos x="0" y="246"/>
                  </a:cxn>
                  <a:cxn ang="0">
                    <a:pos x="0" y="46"/>
                  </a:cxn>
                  <a:cxn ang="0">
                    <a:pos x="50" y="0"/>
                  </a:cxn>
                </a:cxnLst>
                <a:rect l="0" t="0" r="r" b="b"/>
                <a:pathLst>
                  <a:path w="764" h="741">
                    <a:moveTo>
                      <a:pt x="50" y="0"/>
                    </a:moveTo>
                    <a:lnTo>
                      <a:pt x="332" y="0"/>
                    </a:lnTo>
                    <a:lnTo>
                      <a:pt x="610" y="266"/>
                    </a:lnTo>
                    <a:lnTo>
                      <a:pt x="610" y="370"/>
                    </a:lnTo>
                    <a:lnTo>
                      <a:pt x="764" y="501"/>
                    </a:lnTo>
                    <a:lnTo>
                      <a:pt x="695" y="594"/>
                    </a:lnTo>
                    <a:lnTo>
                      <a:pt x="695" y="693"/>
                    </a:lnTo>
                    <a:lnTo>
                      <a:pt x="668" y="741"/>
                    </a:lnTo>
                    <a:lnTo>
                      <a:pt x="619" y="741"/>
                    </a:lnTo>
                    <a:lnTo>
                      <a:pt x="494" y="693"/>
                    </a:lnTo>
                    <a:lnTo>
                      <a:pt x="421" y="607"/>
                    </a:lnTo>
                    <a:lnTo>
                      <a:pt x="305" y="607"/>
                    </a:lnTo>
                    <a:lnTo>
                      <a:pt x="305" y="570"/>
                    </a:lnTo>
                    <a:lnTo>
                      <a:pt x="391" y="570"/>
                    </a:lnTo>
                    <a:lnTo>
                      <a:pt x="467" y="450"/>
                    </a:lnTo>
                    <a:lnTo>
                      <a:pt x="293" y="216"/>
                    </a:lnTo>
                    <a:lnTo>
                      <a:pt x="232" y="246"/>
                    </a:lnTo>
                    <a:lnTo>
                      <a:pt x="0" y="246"/>
                    </a:lnTo>
                    <a:lnTo>
                      <a:pt x="0" y="46"/>
                    </a:lnTo>
                    <a:lnTo>
                      <a:pt x="50"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03" name="Freeform 163" descr="Granite"/>
              <p:cNvSpPr>
                <a:spLocks/>
              </p:cNvSpPr>
              <p:nvPr/>
            </p:nvSpPr>
            <p:spPr bwMode="auto">
              <a:xfrm>
                <a:off x="926" y="1293"/>
                <a:ext cx="142" cy="174"/>
              </a:xfrm>
              <a:custGeom>
                <a:avLst/>
                <a:gdLst/>
                <a:ahLst/>
                <a:cxnLst>
                  <a:cxn ang="0">
                    <a:pos x="88" y="13"/>
                  </a:cxn>
                  <a:cxn ang="0">
                    <a:pos x="154" y="0"/>
                  </a:cxn>
                  <a:cxn ang="0">
                    <a:pos x="263" y="56"/>
                  </a:cxn>
                  <a:cxn ang="0">
                    <a:pos x="181" y="142"/>
                  </a:cxn>
                  <a:cxn ang="0">
                    <a:pos x="181" y="206"/>
                  </a:cxn>
                  <a:cxn ang="0">
                    <a:pos x="81" y="263"/>
                  </a:cxn>
                  <a:cxn ang="0">
                    <a:pos x="54" y="210"/>
                  </a:cxn>
                  <a:cxn ang="0">
                    <a:pos x="0" y="210"/>
                  </a:cxn>
                  <a:cxn ang="0">
                    <a:pos x="0" y="162"/>
                  </a:cxn>
                  <a:cxn ang="0">
                    <a:pos x="88" y="13"/>
                  </a:cxn>
                </a:cxnLst>
                <a:rect l="0" t="0" r="r" b="b"/>
                <a:pathLst>
                  <a:path w="263" h="263">
                    <a:moveTo>
                      <a:pt x="88" y="13"/>
                    </a:moveTo>
                    <a:lnTo>
                      <a:pt x="154" y="0"/>
                    </a:lnTo>
                    <a:lnTo>
                      <a:pt x="263" y="56"/>
                    </a:lnTo>
                    <a:lnTo>
                      <a:pt x="181" y="142"/>
                    </a:lnTo>
                    <a:lnTo>
                      <a:pt x="181" y="206"/>
                    </a:lnTo>
                    <a:lnTo>
                      <a:pt x="81" y="263"/>
                    </a:lnTo>
                    <a:lnTo>
                      <a:pt x="54" y="210"/>
                    </a:lnTo>
                    <a:lnTo>
                      <a:pt x="0" y="210"/>
                    </a:lnTo>
                    <a:lnTo>
                      <a:pt x="0" y="162"/>
                    </a:lnTo>
                    <a:lnTo>
                      <a:pt x="88" y="13"/>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04" name="Freeform 164" descr="Granite"/>
              <p:cNvSpPr>
                <a:spLocks/>
              </p:cNvSpPr>
              <p:nvPr/>
            </p:nvSpPr>
            <p:spPr bwMode="auto">
              <a:xfrm>
                <a:off x="1046" y="1331"/>
                <a:ext cx="250" cy="244"/>
              </a:xfrm>
              <a:custGeom>
                <a:avLst/>
                <a:gdLst/>
                <a:ahLst/>
                <a:cxnLst>
                  <a:cxn ang="0">
                    <a:pos x="456" y="321"/>
                  </a:cxn>
                  <a:cxn ang="0">
                    <a:pos x="142" y="364"/>
                  </a:cxn>
                  <a:cxn ang="0">
                    <a:pos x="142" y="324"/>
                  </a:cxn>
                  <a:cxn ang="0">
                    <a:pos x="31" y="300"/>
                  </a:cxn>
                  <a:cxn ang="0">
                    <a:pos x="0" y="181"/>
                  </a:cxn>
                  <a:cxn ang="0">
                    <a:pos x="0" y="100"/>
                  </a:cxn>
                  <a:cxn ang="0">
                    <a:pos x="66" y="43"/>
                  </a:cxn>
                  <a:cxn ang="0">
                    <a:pos x="236" y="43"/>
                  </a:cxn>
                  <a:cxn ang="0">
                    <a:pos x="293" y="114"/>
                  </a:cxn>
                  <a:cxn ang="0">
                    <a:pos x="313" y="83"/>
                  </a:cxn>
                  <a:cxn ang="0">
                    <a:pos x="313" y="0"/>
                  </a:cxn>
                  <a:cxn ang="0">
                    <a:pos x="355" y="0"/>
                  </a:cxn>
                  <a:cxn ang="0">
                    <a:pos x="351" y="164"/>
                  </a:cxn>
                  <a:cxn ang="0">
                    <a:pos x="436" y="237"/>
                  </a:cxn>
                  <a:cxn ang="0">
                    <a:pos x="456" y="321"/>
                  </a:cxn>
                </a:cxnLst>
                <a:rect l="0" t="0" r="r" b="b"/>
                <a:pathLst>
                  <a:path w="456" h="364">
                    <a:moveTo>
                      <a:pt x="456" y="321"/>
                    </a:moveTo>
                    <a:lnTo>
                      <a:pt x="142" y="364"/>
                    </a:lnTo>
                    <a:lnTo>
                      <a:pt x="142" y="324"/>
                    </a:lnTo>
                    <a:lnTo>
                      <a:pt x="31" y="300"/>
                    </a:lnTo>
                    <a:lnTo>
                      <a:pt x="0" y="181"/>
                    </a:lnTo>
                    <a:lnTo>
                      <a:pt x="0" y="100"/>
                    </a:lnTo>
                    <a:lnTo>
                      <a:pt x="66" y="43"/>
                    </a:lnTo>
                    <a:lnTo>
                      <a:pt x="236" y="43"/>
                    </a:lnTo>
                    <a:lnTo>
                      <a:pt x="293" y="114"/>
                    </a:lnTo>
                    <a:lnTo>
                      <a:pt x="313" y="83"/>
                    </a:lnTo>
                    <a:lnTo>
                      <a:pt x="313" y="0"/>
                    </a:lnTo>
                    <a:lnTo>
                      <a:pt x="355" y="0"/>
                    </a:lnTo>
                    <a:lnTo>
                      <a:pt x="351" y="164"/>
                    </a:lnTo>
                    <a:lnTo>
                      <a:pt x="436" y="237"/>
                    </a:lnTo>
                    <a:lnTo>
                      <a:pt x="456" y="321"/>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05" name="Freeform 165" descr="Granite"/>
              <p:cNvSpPr>
                <a:spLocks/>
              </p:cNvSpPr>
              <p:nvPr/>
            </p:nvSpPr>
            <p:spPr bwMode="auto">
              <a:xfrm>
                <a:off x="1279" y="1335"/>
                <a:ext cx="83" cy="122"/>
              </a:xfrm>
              <a:custGeom>
                <a:avLst/>
                <a:gdLst/>
                <a:ahLst/>
                <a:cxnLst>
                  <a:cxn ang="0">
                    <a:pos x="116" y="0"/>
                  </a:cxn>
                  <a:cxn ang="0">
                    <a:pos x="40" y="6"/>
                  </a:cxn>
                  <a:cxn ang="0">
                    <a:pos x="43" y="53"/>
                  </a:cxn>
                  <a:cxn ang="0">
                    <a:pos x="0" y="110"/>
                  </a:cxn>
                  <a:cxn ang="0">
                    <a:pos x="55" y="124"/>
                  </a:cxn>
                  <a:cxn ang="0">
                    <a:pos x="109" y="183"/>
                  </a:cxn>
                  <a:cxn ang="0">
                    <a:pos x="151" y="143"/>
                  </a:cxn>
                  <a:cxn ang="0">
                    <a:pos x="147" y="56"/>
                  </a:cxn>
                  <a:cxn ang="0">
                    <a:pos x="120" y="56"/>
                  </a:cxn>
                  <a:cxn ang="0">
                    <a:pos x="116" y="0"/>
                  </a:cxn>
                </a:cxnLst>
                <a:rect l="0" t="0" r="r" b="b"/>
                <a:pathLst>
                  <a:path w="151" h="183">
                    <a:moveTo>
                      <a:pt x="116" y="0"/>
                    </a:moveTo>
                    <a:lnTo>
                      <a:pt x="40" y="6"/>
                    </a:lnTo>
                    <a:lnTo>
                      <a:pt x="43" y="53"/>
                    </a:lnTo>
                    <a:lnTo>
                      <a:pt x="0" y="110"/>
                    </a:lnTo>
                    <a:lnTo>
                      <a:pt x="55" y="124"/>
                    </a:lnTo>
                    <a:lnTo>
                      <a:pt x="109" y="183"/>
                    </a:lnTo>
                    <a:lnTo>
                      <a:pt x="151" y="143"/>
                    </a:lnTo>
                    <a:lnTo>
                      <a:pt x="147" y="56"/>
                    </a:lnTo>
                    <a:lnTo>
                      <a:pt x="120" y="56"/>
                    </a:lnTo>
                    <a:lnTo>
                      <a:pt x="116"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06" name="Freeform 166" descr="Granite"/>
              <p:cNvSpPr>
                <a:spLocks/>
              </p:cNvSpPr>
              <p:nvPr/>
            </p:nvSpPr>
            <p:spPr bwMode="auto">
              <a:xfrm>
                <a:off x="1386" y="1309"/>
                <a:ext cx="46" cy="88"/>
              </a:xfrm>
              <a:custGeom>
                <a:avLst/>
                <a:gdLst/>
                <a:ahLst/>
                <a:cxnLst>
                  <a:cxn ang="0">
                    <a:pos x="16" y="0"/>
                  </a:cxn>
                  <a:cxn ang="0">
                    <a:pos x="86" y="7"/>
                  </a:cxn>
                  <a:cxn ang="0">
                    <a:pos x="78" y="126"/>
                  </a:cxn>
                  <a:cxn ang="0">
                    <a:pos x="0" y="130"/>
                  </a:cxn>
                  <a:cxn ang="0">
                    <a:pos x="16" y="0"/>
                  </a:cxn>
                </a:cxnLst>
                <a:rect l="0" t="0" r="r" b="b"/>
                <a:pathLst>
                  <a:path w="86" h="130">
                    <a:moveTo>
                      <a:pt x="16" y="0"/>
                    </a:moveTo>
                    <a:lnTo>
                      <a:pt x="86" y="7"/>
                    </a:lnTo>
                    <a:lnTo>
                      <a:pt x="78" y="126"/>
                    </a:lnTo>
                    <a:lnTo>
                      <a:pt x="0" y="130"/>
                    </a:lnTo>
                    <a:lnTo>
                      <a:pt x="16"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07" name="Freeform 167" descr="Granite"/>
              <p:cNvSpPr>
                <a:spLocks/>
              </p:cNvSpPr>
              <p:nvPr/>
            </p:nvSpPr>
            <p:spPr bwMode="auto">
              <a:xfrm>
                <a:off x="1362" y="1435"/>
                <a:ext cx="70" cy="110"/>
              </a:xfrm>
              <a:custGeom>
                <a:avLst/>
                <a:gdLst/>
                <a:ahLst/>
                <a:cxnLst>
                  <a:cxn ang="0">
                    <a:pos x="34" y="0"/>
                  </a:cxn>
                  <a:cxn ang="0">
                    <a:pos x="81" y="20"/>
                  </a:cxn>
                  <a:cxn ang="0">
                    <a:pos x="128" y="164"/>
                  </a:cxn>
                  <a:cxn ang="0">
                    <a:pos x="0" y="167"/>
                  </a:cxn>
                  <a:cxn ang="0">
                    <a:pos x="34" y="0"/>
                  </a:cxn>
                </a:cxnLst>
                <a:rect l="0" t="0" r="r" b="b"/>
                <a:pathLst>
                  <a:path w="128" h="167">
                    <a:moveTo>
                      <a:pt x="34" y="0"/>
                    </a:moveTo>
                    <a:lnTo>
                      <a:pt x="81" y="20"/>
                    </a:lnTo>
                    <a:lnTo>
                      <a:pt x="128" y="164"/>
                    </a:lnTo>
                    <a:lnTo>
                      <a:pt x="0" y="167"/>
                    </a:lnTo>
                    <a:lnTo>
                      <a:pt x="34"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08" name="Freeform 168" descr="Granite"/>
              <p:cNvSpPr>
                <a:spLocks/>
              </p:cNvSpPr>
              <p:nvPr/>
            </p:nvSpPr>
            <p:spPr bwMode="auto">
              <a:xfrm>
                <a:off x="1410" y="1163"/>
                <a:ext cx="202" cy="138"/>
              </a:xfrm>
              <a:custGeom>
                <a:avLst/>
                <a:gdLst/>
                <a:ahLst/>
                <a:cxnLst>
                  <a:cxn ang="0">
                    <a:pos x="368" y="106"/>
                  </a:cxn>
                  <a:cxn ang="0">
                    <a:pos x="368" y="207"/>
                  </a:cxn>
                  <a:cxn ang="0">
                    <a:pos x="94" y="207"/>
                  </a:cxn>
                  <a:cxn ang="0">
                    <a:pos x="40" y="120"/>
                  </a:cxn>
                  <a:cxn ang="0">
                    <a:pos x="0" y="10"/>
                  </a:cxn>
                  <a:cxn ang="0">
                    <a:pos x="44" y="0"/>
                  </a:cxn>
                  <a:cxn ang="0">
                    <a:pos x="109" y="83"/>
                  </a:cxn>
                  <a:cxn ang="0">
                    <a:pos x="136" y="120"/>
                  </a:cxn>
                  <a:cxn ang="0">
                    <a:pos x="275" y="86"/>
                  </a:cxn>
                  <a:cxn ang="0">
                    <a:pos x="368" y="106"/>
                  </a:cxn>
                </a:cxnLst>
                <a:rect l="0" t="0" r="r" b="b"/>
                <a:pathLst>
                  <a:path w="368" h="207">
                    <a:moveTo>
                      <a:pt x="368" y="106"/>
                    </a:moveTo>
                    <a:lnTo>
                      <a:pt x="368" y="207"/>
                    </a:lnTo>
                    <a:lnTo>
                      <a:pt x="94" y="207"/>
                    </a:lnTo>
                    <a:lnTo>
                      <a:pt x="40" y="120"/>
                    </a:lnTo>
                    <a:lnTo>
                      <a:pt x="0" y="10"/>
                    </a:lnTo>
                    <a:lnTo>
                      <a:pt x="44" y="0"/>
                    </a:lnTo>
                    <a:lnTo>
                      <a:pt x="109" y="83"/>
                    </a:lnTo>
                    <a:lnTo>
                      <a:pt x="136" y="120"/>
                    </a:lnTo>
                    <a:lnTo>
                      <a:pt x="275" y="86"/>
                    </a:lnTo>
                    <a:lnTo>
                      <a:pt x="368" y="106"/>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09" name="Freeform 169" descr="Granite"/>
              <p:cNvSpPr>
                <a:spLocks/>
              </p:cNvSpPr>
              <p:nvPr/>
            </p:nvSpPr>
            <p:spPr bwMode="auto">
              <a:xfrm>
                <a:off x="1364" y="1223"/>
                <a:ext cx="46" cy="64"/>
              </a:xfrm>
              <a:custGeom>
                <a:avLst/>
                <a:gdLst/>
                <a:ahLst/>
                <a:cxnLst>
                  <a:cxn ang="0">
                    <a:pos x="84" y="46"/>
                  </a:cxn>
                  <a:cxn ang="0">
                    <a:pos x="77" y="97"/>
                  </a:cxn>
                  <a:cxn ang="0">
                    <a:pos x="0" y="53"/>
                  </a:cxn>
                  <a:cxn ang="0">
                    <a:pos x="19" y="0"/>
                  </a:cxn>
                  <a:cxn ang="0">
                    <a:pos x="84" y="46"/>
                  </a:cxn>
                </a:cxnLst>
                <a:rect l="0" t="0" r="r" b="b"/>
                <a:pathLst>
                  <a:path w="84" h="97">
                    <a:moveTo>
                      <a:pt x="84" y="46"/>
                    </a:moveTo>
                    <a:lnTo>
                      <a:pt x="77" y="97"/>
                    </a:lnTo>
                    <a:lnTo>
                      <a:pt x="0" y="53"/>
                    </a:lnTo>
                    <a:lnTo>
                      <a:pt x="19" y="0"/>
                    </a:lnTo>
                    <a:lnTo>
                      <a:pt x="84" y="46"/>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10" name="Freeform 170" descr="Granite"/>
              <p:cNvSpPr>
                <a:spLocks/>
              </p:cNvSpPr>
              <p:nvPr/>
            </p:nvSpPr>
            <p:spPr bwMode="auto">
              <a:xfrm>
                <a:off x="1478" y="998"/>
                <a:ext cx="204" cy="163"/>
              </a:xfrm>
              <a:custGeom>
                <a:avLst/>
                <a:gdLst/>
                <a:ahLst/>
                <a:cxnLst>
                  <a:cxn ang="0">
                    <a:pos x="372" y="0"/>
                  </a:cxn>
                  <a:cxn ang="0">
                    <a:pos x="81" y="53"/>
                  </a:cxn>
                  <a:cxn ang="0">
                    <a:pos x="73" y="111"/>
                  </a:cxn>
                  <a:cxn ang="0">
                    <a:pos x="112" y="141"/>
                  </a:cxn>
                  <a:cxn ang="0">
                    <a:pos x="20" y="187"/>
                  </a:cxn>
                  <a:cxn ang="0">
                    <a:pos x="0" y="228"/>
                  </a:cxn>
                  <a:cxn ang="0">
                    <a:pos x="282" y="245"/>
                  </a:cxn>
                  <a:cxn ang="0">
                    <a:pos x="328" y="197"/>
                  </a:cxn>
                  <a:cxn ang="0">
                    <a:pos x="205" y="157"/>
                  </a:cxn>
                  <a:cxn ang="0">
                    <a:pos x="232" y="121"/>
                  </a:cxn>
                  <a:cxn ang="0">
                    <a:pos x="359" y="114"/>
                  </a:cxn>
                  <a:cxn ang="0">
                    <a:pos x="372" y="0"/>
                  </a:cxn>
                </a:cxnLst>
                <a:rect l="0" t="0" r="r" b="b"/>
                <a:pathLst>
                  <a:path w="372" h="245">
                    <a:moveTo>
                      <a:pt x="372" y="0"/>
                    </a:moveTo>
                    <a:lnTo>
                      <a:pt x="81" y="53"/>
                    </a:lnTo>
                    <a:lnTo>
                      <a:pt x="73" y="111"/>
                    </a:lnTo>
                    <a:lnTo>
                      <a:pt x="112" y="141"/>
                    </a:lnTo>
                    <a:lnTo>
                      <a:pt x="20" y="187"/>
                    </a:lnTo>
                    <a:lnTo>
                      <a:pt x="0" y="228"/>
                    </a:lnTo>
                    <a:lnTo>
                      <a:pt x="282" y="245"/>
                    </a:lnTo>
                    <a:lnTo>
                      <a:pt x="328" y="197"/>
                    </a:lnTo>
                    <a:lnTo>
                      <a:pt x="205" y="157"/>
                    </a:lnTo>
                    <a:lnTo>
                      <a:pt x="232" y="121"/>
                    </a:lnTo>
                    <a:lnTo>
                      <a:pt x="359" y="114"/>
                    </a:lnTo>
                    <a:lnTo>
                      <a:pt x="372"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11" name="Freeform 171" descr="Granite"/>
              <p:cNvSpPr>
                <a:spLocks/>
              </p:cNvSpPr>
              <p:nvPr/>
            </p:nvSpPr>
            <p:spPr bwMode="auto">
              <a:xfrm>
                <a:off x="992" y="1102"/>
                <a:ext cx="212" cy="197"/>
              </a:xfrm>
              <a:custGeom>
                <a:avLst/>
                <a:gdLst/>
                <a:ahLst/>
                <a:cxnLst>
                  <a:cxn ang="0">
                    <a:pos x="387" y="223"/>
                  </a:cxn>
                  <a:cxn ang="0">
                    <a:pos x="236" y="298"/>
                  </a:cxn>
                  <a:cxn ang="0">
                    <a:pos x="0" y="114"/>
                  </a:cxn>
                  <a:cxn ang="0">
                    <a:pos x="97" y="0"/>
                  </a:cxn>
                  <a:cxn ang="0">
                    <a:pos x="387" y="223"/>
                  </a:cxn>
                </a:cxnLst>
                <a:rect l="0" t="0" r="r" b="b"/>
                <a:pathLst>
                  <a:path w="387" h="298">
                    <a:moveTo>
                      <a:pt x="387" y="223"/>
                    </a:moveTo>
                    <a:lnTo>
                      <a:pt x="236" y="298"/>
                    </a:lnTo>
                    <a:lnTo>
                      <a:pt x="0" y="114"/>
                    </a:lnTo>
                    <a:lnTo>
                      <a:pt x="97" y="0"/>
                    </a:lnTo>
                    <a:lnTo>
                      <a:pt x="387" y="223"/>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12" name="Freeform 172" descr="Granite"/>
              <p:cNvSpPr>
                <a:spLocks/>
              </p:cNvSpPr>
              <p:nvPr/>
            </p:nvSpPr>
            <p:spPr bwMode="auto">
              <a:xfrm>
                <a:off x="1373" y="1074"/>
                <a:ext cx="35" cy="38"/>
              </a:xfrm>
              <a:custGeom>
                <a:avLst/>
                <a:gdLst/>
                <a:ahLst/>
                <a:cxnLst>
                  <a:cxn ang="0">
                    <a:pos x="62" y="57"/>
                  </a:cxn>
                  <a:cxn ang="0">
                    <a:pos x="65" y="0"/>
                  </a:cxn>
                  <a:cxn ang="0">
                    <a:pos x="0" y="10"/>
                  </a:cxn>
                  <a:cxn ang="0">
                    <a:pos x="12" y="43"/>
                  </a:cxn>
                  <a:cxn ang="0">
                    <a:pos x="62" y="57"/>
                  </a:cxn>
                </a:cxnLst>
                <a:rect l="0" t="0" r="r" b="b"/>
                <a:pathLst>
                  <a:path w="65" h="57">
                    <a:moveTo>
                      <a:pt x="62" y="57"/>
                    </a:moveTo>
                    <a:lnTo>
                      <a:pt x="65" y="0"/>
                    </a:lnTo>
                    <a:lnTo>
                      <a:pt x="0" y="10"/>
                    </a:lnTo>
                    <a:lnTo>
                      <a:pt x="12" y="43"/>
                    </a:lnTo>
                    <a:lnTo>
                      <a:pt x="62" y="57"/>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13" name="Freeform 173" descr="Granite"/>
              <p:cNvSpPr>
                <a:spLocks/>
              </p:cNvSpPr>
              <p:nvPr/>
            </p:nvSpPr>
            <p:spPr bwMode="auto">
              <a:xfrm>
                <a:off x="1226" y="1082"/>
                <a:ext cx="40" cy="50"/>
              </a:xfrm>
              <a:custGeom>
                <a:avLst/>
                <a:gdLst/>
                <a:ahLst/>
                <a:cxnLst>
                  <a:cxn ang="0">
                    <a:pos x="69" y="40"/>
                  </a:cxn>
                  <a:cxn ang="0">
                    <a:pos x="34" y="0"/>
                  </a:cxn>
                  <a:cxn ang="0">
                    <a:pos x="0" y="23"/>
                  </a:cxn>
                  <a:cxn ang="0">
                    <a:pos x="15" y="77"/>
                  </a:cxn>
                  <a:cxn ang="0">
                    <a:pos x="69" y="40"/>
                  </a:cxn>
                </a:cxnLst>
                <a:rect l="0" t="0" r="r" b="b"/>
                <a:pathLst>
                  <a:path w="69" h="77">
                    <a:moveTo>
                      <a:pt x="69" y="40"/>
                    </a:moveTo>
                    <a:lnTo>
                      <a:pt x="34" y="0"/>
                    </a:lnTo>
                    <a:lnTo>
                      <a:pt x="0" y="23"/>
                    </a:lnTo>
                    <a:lnTo>
                      <a:pt x="15" y="77"/>
                    </a:lnTo>
                    <a:lnTo>
                      <a:pt x="69" y="4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14" name="Freeform 174" descr="Granite"/>
              <p:cNvSpPr>
                <a:spLocks/>
              </p:cNvSpPr>
              <p:nvPr/>
            </p:nvSpPr>
            <p:spPr bwMode="auto">
              <a:xfrm>
                <a:off x="1092" y="1052"/>
                <a:ext cx="86" cy="62"/>
              </a:xfrm>
              <a:custGeom>
                <a:avLst/>
                <a:gdLst/>
                <a:ahLst/>
                <a:cxnLst>
                  <a:cxn ang="0">
                    <a:pos x="107" y="0"/>
                  </a:cxn>
                  <a:cxn ang="0">
                    <a:pos x="0" y="17"/>
                  </a:cxn>
                  <a:cxn ang="0">
                    <a:pos x="23" y="70"/>
                  </a:cxn>
                  <a:cxn ang="0">
                    <a:pos x="100" y="93"/>
                  </a:cxn>
                  <a:cxn ang="0">
                    <a:pos x="159" y="53"/>
                  </a:cxn>
                  <a:cxn ang="0">
                    <a:pos x="107" y="0"/>
                  </a:cxn>
                </a:cxnLst>
                <a:rect l="0" t="0" r="r" b="b"/>
                <a:pathLst>
                  <a:path w="159" h="93">
                    <a:moveTo>
                      <a:pt x="107" y="0"/>
                    </a:moveTo>
                    <a:lnTo>
                      <a:pt x="0" y="17"/>
                    </a:lnTo>
                    <a:lnTo>
                      <a:pt x="23" y="70"/>
                    </a:lnTo>
                    <a:lnTo>
                      <a:pt x="100" y="93"/>
                    </a:lnTo>
                    <a:lnTo>
                      <a:pt x="159" y="53"/>
                    </a:lnTo>
                    <a:lnTo>
                      <a:pt x="107"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15" name="Freeform 175" descr="Granite"/>
              <p:cNvSpPr>
                <a:spLocks/>
              </p:cNvSpPr>
              <p:nvPr/>
            </p:nvSpPr>
            <p:spPr bwMode="auto">
              <a:xfrm>
                <a:off x="1349" y="1136"/>
                <a:ext cx="55" cy="47"/>
              </a:xfrm>
              <a:custGeom>
                <a:avLst/>
                <a:gdLst/>
                <a:ahLst/>
                <a:cxnLst>
                  <a:cxn ang="0">
                    <a:pos x="104" y="5"/>
                  </a:cxn>
                  <a:cxn ang="0">
                    <a:pos x="85" y="71"/>
                  </a:cxn>
                  <a:cxn ang="0">
                    <a:pos x="0" y="28"/>
                  </a:cxn>
                  <a:cxn ang="0">
                    <a:pos x="35" y="0"/>
                  </a:cxn>
                  <a:cxn ang="0">
                    <a:pos x="104" y="5"/>
                  </a:cxn>
                </a:cxnLst>
                <a:rect l="0" t="0" r="r" b="b"/>
                <a:pathLst>
                  <a:path w="104" h="71">
                    <a:moveTo>
                      <a:pt x="104" y="5"/>
                    </a:moveTo>
                    <a:lnTo>
                      <a:pt x="85" y="71"/>
                    </a:lnTo>
                    <a:lnTo>
                      <a:pt x="0" y="28"/>
                    </a:lnTo>
                    <a:lnTo>
                      <a:pt x="35" y="0"/>
                    </a:lnTo>
                    <a:lnTo>
                      <a:pt x="104" y="5"/>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16" name="Freeform 176" descr="Granite"/>
              <p:cNvSpPr>
                <a:spLocks/>
              </p:cNvSpPr>
              <p:nvPr/>
            </p:nvSpPr>
            <p:spPr bwMode="auto">
              <a:xfrm>
                <a:off x="1296" y="1157"/>
                <a:ext cx="42" cy="116"/>
              </a:xfrm>
              <a:custGeom>
                <a:avLst/>
                <a:gdLst/>
                <a:ahLst/>
                <a:cxnLst>
                  <a:cxn ang="0">
                    <a:pos x="77" y="17"/>
                  </a:cxn>
                  <a:cxn ang="0">
                    <a:pos x="65" y="174"/>
                  </a:cxn>
                  <a:cxn ang="0">
                    <a:pos x="63" y="174"/>
                  </a:cxn>
                  <a:cxn ang="0">
                    <a:pos x="55" y="175"/>
                  </a:cxn>
                  <a:cxn ang="0">
                    <a:pos x="45" y="175"/>
                  </a:cxn>
                  <a:cxn ang="0">
                    <a:pos x="33" y="176"/>
                  </a:cxn>
                  <a:cxn ang="0">
                    <a:pos x="22" y="176"/>
                  </a:cxn>
                  <a:cxn ang="0">
                    <a:pos x="12" y="175"/>
                  </a:cxn>
                  <a:cxn ang="0">
                    <a:pos x="5" y="173"/>
                  </a:cxn>
                  <a:cxn ang="0">
                    <a:pos x="4" y="169"/>
                  </a:cxn>
                  <a:cxn ang="0">
                    <a:pos x="5" y="164"/>
                  </a:cxn>
                  <a:cxn ang="0">
                    <a:pos x="8" y="157"/>
                  </a:cxn>
                  <a:cxn ang="0">
                    <a:pos x="9" y="149"/>
                  </a:cxn>
                  <a:cxn ang="0">
                    <a:pos x="12" y="141"/>
                  </a:cxn>
                  <a:cxn ang="0">
                    <a:pos x="13" y="133"/>
                  </a:cxn>
                  <a:cxn ang="0">
                    <a:pos x="14" y="126"/>
                  </a:cxn>
                  <a:cxn ang="0">
                    <a:pos x="15" y="122"/>
                  </a:cxn>
                  <a:cxn ang="0">
                    <a:pos x="15" y="120"/>
                  </a:cxn>
                  <a:cxn ang="0">
                    <a:pos x="69" y="76"/>
                  </a:cxn>
                  <a:cxn ang="0">
                    <a:pos x="0" y="43"/>
                  </a:cxn>
                  <a:cxn ang="0">
                    <a:pos x="12" y="0"/>
                  </a:cxn>
                  <a:cxn ang="0">
                    <a:pos x="77" y="17"/>
                  </a:cxn>
                </a:cxnLst>
                <a:rect l="0" t="0" r="r" b="b"/>
                <a:pathLst>
                  <a:path w="77" h="176">
                    <a:moveTo>
                      <a:pt x="77" y="17"/>
                    </a:moveTo>
                    <a:lnTo>
                      <a:pt x="65" y="174"/>
                    </a:lnTo>
                    <a:lnTo>
                      <a:pt x="63" y="174"/>
                    </a:lnTo>
                    <a:lnTo>
                      <a:pt x="55" y="175"/>
                    </a:lnTo>
                    <a:lnTo>
                      <a:pt x="45" y="175"/>
                    </a:lnTo>
                    <a:lnTo>
                      <a:pt x="33" y="176"/>
                    </a:lnTo>
                    <a:lnTo>
                      <a:pt x="22" y="176"/>
                    </a:lnTo>
                    <a:lnTo>
                      <a:pt x="12" y="175"/>
                    </a:lnTo>
                    <a:lnTo>
                      <a:pt x="5" y="173"/>
                    </a:lnTo>
                    <a:lnTo>
                      <a:pt x="4" y="169"/>
                    </a:lnTo>
                    <a:lnTo>
                      <a:pt x="5" y="164"/>
                    </a:lnTo>
                    <a:lnTo>
                      <a:pt x="8" y="157"/>
                    </a:lnTo>
                    <a:lnTo>
                      <a:pt x="9" y="149"/>
                    </a:lnTo>
                    <a:lnTo>
                      <a:pt x="12" y="141"/>
                    </a:lnTo>
                    <a:lnTo>
                      <a:pt x="13" y="133"/>
                    </a:lnTo>
                    <a:lnTo>
                      <a:pt x="14" y="126"/>
                    </a:lnTo>
                    <a:lnTo>
                      <a:pt x="15" y="122"/>
                    </a:lnTo>
                    <a:lnTo>
                      <a:pt x="15" y="120"/>
                    </a:lnTo>
                    <a:lnTo>
                      <a:pt x="69" y="76"/>
                    </a:lnTo>
                    <a:lnTo>
                      <a:pt x="0" y="43"/>
                    </a:lnTo>
                    <a:lnTo>
                      <a:pt x="12" y="0"/>
                    </a:lnTo>
                    <a:lnTo>
                      <a:pt x="77" y="17"/>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17" name="Freeform 177" descr="Granite"/>
              <p:cNvSpPr>
                <a:spLocks/>
              </p:cNvSpPr>
              <p:nvPr/>
            </p:nvSpPr>
            <p:spPr bwMode="auto">
              <a:xfrm>
                <a:off x="1568" y="2739"/>
                <a:ext cx="177" cy="54"/>
              </a:xfrm>
              <a:custGeom>
                <a:avLst/>
                <a:gdLst/>
                <a:ahLst/>
                <a:cxnLst>
                  <a:cxn ang="0">
                    <a:pos x="1" y="0"/>
                  </a:cxn>
                  <a:cxn ang="0">
                    <a:pos x="142" y="0"/>
                  </a:cxn>
                  <a:cxn ang="0">
                    <a:pos x="325" y="82"/>
                  </a:cxn>
                  <a:cxn ang="0">
                    <a:pos x="223" y="82"/>
                  </a:cxn>
                  <a:cxn ang="0">
                    <a:pos x="85" y="22"/>
                  </a:cxn>
                  <a:cxn ang="0">
                    <a:pos x="0" y="22"/>
                  </a:cxn>
                  <a:cxn ang="0">
                    <a:pos x="1" y="0"/>
                  </a:cxn>
                </a:cxnLst>
                <a:rect l="0" t="0" r="r" b="b"/>
                <a:pathLst>
                  <a:path w="325" h="82">
                    <a:moveTo>
                      <a:pt x="1" y="0"/>
                    </a:moveTo>
                    <a:lnTo>
                      <a:pt x="142" y="0"/>
                    </a:lnTo>
                    <a:lnTo>
                      <a:pt x="325" y="82"/>
                    </a:lnTo>
                    <a:lnTo>
                      <a:pt x="223" y="82"/>
                    </a:lnTo>
                    <a:lnTo>
                      <a:pt x="85" y="22"/>
                    </a:lnTo>
                    <a:lnTo>
                      <a:pt x="0" y="22"/>
                    </a:lnTo>
                    <a:lnTo>
                      <a:pt x="1"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18" name="Freeform 178" descr="Granite"/>
              <p:cNvSpPr>
                <a:spLocks/>
              </p:cNvSpPr>
              <p:nvPr/>
            </p:nvSpPr>
            <p:spPr bwMode="auto">
              <a:xfrm>
                <a:off x="223" y="1427"/>
                <a:ext cx="2217" cy="2869"/>
              </a:xfrm>
              <a:custGeom>
                <a:avLst/>
                <a:gdLst/>
                <a:ahLst/>
                <a:cxnLst>
                  <a:cxn ang="0">
                    <a:pos x="4051" y="2746"/>
                  </a:cxn>
                  <a:cxn ang="0">
                    <a:pos x="3901" y="3151"/>
                  </a:cxn>
                  <a:cxn ang="0">
                    <a:pos x="3403" y="3603"/>
                  </a:cxn>
                  <a:cxn ang="0">
                    <a:pos x="3133" y="3718"/>
                  </a:cxn>
                  <a:cxn ang="0">
                    <a:pos x="3065" y="3878"/>
                  </a:cxn>
                  <a:cxn ang="0">
                    <a:pos x="3021" y="4032"/>
                  </a:cxn>
                  <a:cxn ang="0">
                    <a:pos x="2975" y="4312"/>
                  </a:cxn>
                  <a:cxn ang="0">
                    <a:pos x="2910" y="3350"/>
                  </a:cxn>
                  <a:cxn ang="0">
                    <a:pos x="2581" y="2620"/>
                  </a:cxn>
                  <a:cxn ang="0">
                    <a:pos x="2649" y="2380"/>
                  </a:cxn>
                  <a:cxn ang="0">
                    <a:pos x="2512" y="2405"/>
                  </a:cxn>
                  <a:cxn ang="0">
                    <a:pos x="2208" y="2177"/>
                  </a:cxn>
                  <a:cxn ang="0">
                    <a:pos x="1803" y="2001"/>
                  </a:cxn>
                  <a:cxn ang="0">
                    <a:pos x="1664" y="1937"/>
                  </a:cxn>
                  <a:cxn ang="0">
                    <a:pos x="1448" y="1762"/>
                  </a:cxn>
                  <a:cxn ang="0">
                    <a:pos x="1178" y="1404"/>
                  </a:cxn>
                  <a:cxn ang="0">
                    <a:pos x="1233" y="1150"/>
                  </a:cxn>
                  <a:cxn ang="0">
                    <a:pos x="1065" y="861"/>
                  </a:cxn>
                  <a:cxn ang="0">
                    <a:pos x="753" y="627"/>
                  </a:cxn>
                  <a:cxn ang="0">
                    <a:pos x="558" y="627"/>
                  </a:cxn>
                  <a:cxn ang="0">
                    <a:pos x="291" y="757"/>
                  </a:cxn>
                  <a:cxn ang="0">
                    <a:pos x="274" y="735"/>
                  </a:cxn>
                  <a:cxn ang="0">
                    <a:pos x="247" y="579"/>
                  </a:cxn>
                  <a:cxn ang="0">
                    <a:pos x="181" y="462"/>
                  </a:cxn>
                  <a:cxn ang="0">
                    <a:pos x="333" y="406"/>
                  </a:cxn>
                  <a:cxn ang="0">
                    <a:pos x="211" y="296"/>
                  </a:cxn>
                  <a:cxn ang="0">
                    <a:pos x="342" y="196"/>
                  </a:cxn>
                  <a:cxn ang="0">
                    <a:pos x="616" y="0"/>
                  </a:cxn>
                  <a:cxn ang="0">
                    <a:pos x="1707" y="287"/>
                  </a:cxn>
                  <a:cxn ang="0">
                    <a:pos x="2462" y="207"/>
                  </a:cxn>
                  <a:cxn ang="0">
                    <a:pos x="2087" y="688"/>
                  </a:cxn>
                  <a:cxn ang="0">
                    <a:pos x="2365" y="879"/>
                  </a:cxn>
                  <a:cxn ang="0">
                    <a:pos x="2499" y="1004"/>
                  </a:cxn>
                  <a:cxn ang="0">
                    <a:pos x="2601" y="818"/>
                  </a:cxn>
                  <a:cxn ang="0">
                    <a:pos x="2791" y="645"/>
                  </a:cxn>
                  <a:cxn ang="0">
                    <a:pos x="2921" y="663"/>
                  </a:cxn>
                  <a:cxn ang="0">
                    <a:pos x="3121" y="859"/>
                  </a:cxn>
                  <a:cxn ang="0">
                    <a:pos x="3312" y="1187"/>
                  </a:cxn>
                  <a:cxn ang="0">
                    <a:pos x="2921" y="1053"/>
                  </a:cxn>
                  <a:cxn ang="0">
                    <a:pos x="2966" y="1179"/>
                  </a:cxn>
                  <a:cxn ang="0">
                    <a:pos x="2919" y="1303"/>
                  </a:cxn>
                  <a:cxn ang="0">
                    <a:pos x="2825" y="1305"/>
                  </a:cxn>
                  <a:cxn ang="0">
                    <a:pos x="2729" y="1398"/>
                  </a:cxn>
                  <a:cxn ang="0">
                    <a:pos x="2477" y="1657"/>
                  </a:cxn>
                  <a:cxn ang="0">
                    <a:pos x="2523" y="1874"/>
                  </a:cxn>
                  <a:cxn ang="0">
                    <a:pos x="2435" y="1746"/>
                  </a:cxn>
                  <a:cxn ang="0">
                    <a:pos x="2284" y="1714"/>
                  </a:cxn>
                  <a:cxn ang="0">
                    <a:pos x="2091" y="1743"/>
                  </a:cxn>
                  <a:cxn ang="0">
                    <a:pos x="2042" y="2006"/>
                  </a:cxn>
                  <a:cxn ang="0">
                    <a:pos x="2260" y="2002"/>
                  </a:cxn>
                  <a:cxn ang="0">
                    <a:pos x="2500" y="2171"/>
                  </a:cxn>
                  <a:cxn ang="0">
                    <a:pos x="2715" y="2361"/>
                  </a:cxn>
                  <a:cxn ang="0">
                    <a:pos x="2831" y="2271"/>
                  </a:cxn>
                  <a:cxn ang="0">
                    <a:pos x="3140" y="2308"/>
                  </a:cxn>
                  <a:cxn ang="0">
                    <a:pos x="3545" y="2527"/>
                  </a:cxn>
                </a:cxnLst>
                <a:rect l="0" t="0" r="r" b="b"/>
                <a:pathLst>
                  <a:path w="4051" h="4312">
                    <a:moveTo>
                      <a:pt x="3545" y="2527"/>
                    </a:moveTo>
                    <a:lnTo>
                      <a:pt x="3545" y="2591"/>
                    </a:lnTo>
                    <a:lnTo>
                      <a:pt x="4051" y="2746"/>
                    </a:lnTo>
                    <a:lnTo>
                      <a:pt x="4051" y="2837"/>
                    </a:lnTo>
                    <a:lnTo>
                      <a:pt x="3901" y="2973"/>
                    </a:lnTo>
                    <a:lnTo>
                      <a:pt x="3901" y="3151"/>
                    </a:lnTo>
                    <a:lnTo>
                      <a:pt x="3562" y="3346"/>
                    </a:lnTo>
                    <a:lnTo>
                      <a:pt x="3562" y="3426"/>
                    </a:lnTo>
                    <a:lnTo>
                      <a:pt x="3403" y="3603"/>
                    </a:lnTo>
                    <a:lnTo>
                      <a:pt x="3309" y="3603"/>
                    </a:lnTo>
                    <a:lnTo>
                      <a:pt x="3322" y="3718"/>
                    </a:lnTo>
                    <a:lnTo>
                      <a:pt x="3133" y="3718"/>
                    </a:lnTo>
                    <a:lnTo>
                      <a:pt x="3133" y="3794"/>
                    </a:lnTo>
                    <a:lnTo>
                      <a:pt x="3065" y="3795"/>
                    </a:lnTo>
                    <a:lnTo>
                      <a:pt x="3065" y="3878"/>
                    </a:lnTo>
                    <a:lnTo>
                      <a:pt x="2998" y="3941"/>
                    </a:lnTo>
                    <a:lnTo>
                      <a:pt x="2998" y="3994"/>
                    </a:lnTo>
                    <a:lnTo>
                      <a:pt x="3021" y="4032"/>
                    </a:lnTo>
                    <a:lnTo>
                      <a:pt x="2933" y="4178"/>
                    </a:lnTo>
                    <a:lnTo>
                      <a:pt x="3062" y="4312"/>
                    </a:lnTo>
                    <a:lnTo>
                      <a:pt x="2975" y="4312"/>
                    </a:lnTo>
                    <a:lnTo>
                      <a:pt x="2805" y="4190"/>
                    </a:lnTo>
                    <a:lnTo>
                      <a:pt x="2805" y="3726"/>
                    </a:lnTo>
                    <a:lnTo>
                      <a:pt x="2910" y="3350"/>
                    </a:lnTo>
                    <a:lnTo>
                      <a:pt x="2910" y="3148"/>
                    </a:lnTo>
                    <a:lnTo>
                      <a:pt x="2581" y="2822"/>
                    </a:lnTo>
                    <a:lnTo>
                      <a:pt x="2581" y="2620"/>
                    </a:lnTo>
                    <a:lnTo>
                      <a:pt x="2678" y="2480"/>
                    </a:lnTo>
                    <a:lnTo>
                      <a:pt x="2678" y="2404"/>
                    </a:lnTo>
                    <a:lnTo>
                      <a:pt x="2649" y="2380"/>
                    </a:lnTo>
                    <a:lnTo>
                      <a:pt x="2599" y="2380"/>
                    </a:lnTo>
                    <a:lnTo>
                      <a:pt x="2591" y="2405"/>
                    </a:lnTo>
                    <a:lnTo>
                      <a:pt x="2512" y="2405"/>
                    </a:lnTo>
                    <a:lnTo>
                      <a:pt x="2412" y="2329"/>
                    </a:lnTo>
                    <a:lnTo>
                      <a:pt x="2412" y="2294"/>
                    </a:lnTo>
                    <a:lnTo>
                      <a:pt x="2208" y="2177"/>
                    </a:lnTo>
                    <a:lnTo>
                      <a:pt x="2000" y="2177"/>
                    </a:lnTo>
                    <a:lnTo>
                      <a:pt x="1803" y="2048"/>
                    </a:lnTo>
                    <a:lnTo>
                      <a:pt x="1803" y="2001"/>
                    </a:lnTo>
                    <a:lnTo>
                      <a:pt x="1564" y="1764"/>
                    </a:lnTo>
                    <a:lnTo>
                      <a:pt x="1521" y="1780"/>
                    </a:lnTo>
                    <a:lnTo>
                      <a:pt x="1664" y="1937"/>
                    </a:lnTo>
                    <a:lnTo>
                      <a:pt x="1664" y="1984"/>
                    </a:lnTo>
                    <a:lnTo>
                      <a:pt x="1494" y="1800"/>
                    </a:lnTo>
                    <a:lnTo>
                      <a:pt x="1448" y="1762"/>
                    </a:lnTo>
                    <a:lnTo>
                      <a:pt x="1448" y="1695"/>
                    </a:lnTo>
                    <a:lnTo>
                      <a:pt x="1264" y="1563"/>
                    </a:lnTo>
                    <a:lnTo>
                      <a:pt x="1178" y="1404"/>
                    </a:lnTo>
                    <a:lnTo>
                      <a:pt x="1202" y="1230"/>
                    </a:lnTo>
                    <a:lnTo>
                      <a:pt x="1233" y="1230"/>
                    </a:lnTo>
                    <a:lnTo>
                      <a:pt x="1233" y="1150"/>
                    </a:lnTo>
                    <a:lnTo>
                      <a:pt x="1136" y="1045"/>
                    </a:lnTo>
                    <a:lnTo>
                      <a:pt x="1136" y="1003"/>
                    </a:lnTo>
                    <a:lnTo>
                      <a:pt x="1065" y="861"/>
                    </a:lnTo>
                    <a:lnTo>
                      <a:pt x="1014" y="861"/>
                    </a:lnTo>
                    <a:lnTo>
                      <a:pt x="826" y="627"/>
                    </a:lnTo>
                    <a:lnTo>
                      <a:pt x="753" y="627"/>
                    </a:lnTo>
                    <a:lnTo>
                      <a:pt x="690" y="586"/>
                    </a:lnTo>
                    <a:lnTo>
                      <a:pt x="656" y="627"/>
                    </a:lnTo>
                    <a:lnTo>
                      <a:pt x="558" y="627"/>
                    </a:lnTo>
                    <a:lnTo>
                      <a:pt x="508" y="670"/>
                    </a:lnTo>
                    <a:lnTo>
                      <a:pt x="401" y="681"/>
                    </a:lnTo>
                    <a:lnTo>
                      <a:pt x="291" y="757"/>
                    </a:lnTo>
                    <a:lnTo>
                      <a:pt x="0" y="861"/>
                    </a:lnTo>
                    <a:lnTo>
                      <a:pt x="0" y="846"/>
                    </a:lnTo>
                    <a:lnTo>
                      <a:pt x="274" y="735"/>
                    </a:lnTo>
                    <a:lnTo>
                      <a:pt x="352" y="635"/>
                    </a:lnTo>
                    <a:lnTo>
                      <a:pt x="246" y="630"/>
                    </a:lnTo>
                    <a:lnTo>
                      <a:pt x="247" y="579"/>
                    </a:lnTo>
                    <a:lnTo>
                      <a:pt x="110" y="561"/>
                    </a:lnTo>
                    <a:lnTo>
                      <a:pt x="177" y="523"/>
                    </a:lnTo>
                    <a:lnTo>
                      <a:pt x="181" y="462"/>
                    </a:lnTo>
                    <a:lnTo>
                      <a:pt x="225" y="446"/>
                    </a:lnTo>
                    <a:lnTo>
                      <a:pt x="248" y="406"/>
                    </a:lnTo>
                    <a:lnTo>
                      <a:pt x="333" y="406"/>
                    </a:lnTo>
                    <a:lnTo>
                      <a:pt x="352" y="368"/>
                    </a:lnTo>
                    <a:lnTo>
                      <a:pt x="254" y="358"/>
                    </a:lnTo>
                    <a:lnTo>
                      <a:pt x="211" y="296"/>
                    </a:lnTo>
                    <a:lnTo>
                      <a:pt x="211" y="268"/>
                    </a:lnTo>
                    <a:lnTo>
                      <a:pt x="341" y="256"/>
                    </a:lnTo>
                    <a:lnTo>
                      <a:pt x="342" y="196"/>
                    </a:lnTo>
                    <a:lnTo>
                      <a:pt x="309" y="179"/>
                    </a:lnTo>
                    <a:lnTo>
                      <a:pt x="296" y="118"/>
                    </a:lnTo>
                    <a:lnTo>
                      <a:pt x="616" y="0"/>
                    </a:lnTo>
                    <a:lnTo>
                      <a:pt x="1055" y="186"/>
                    </a:lnTo>
                    <a:lnTo>
                      <a:pt x="1319" y="136"/>
                    </a:lnTo>
                    <a:lnTo>
                      <a:pt x="1707" y="287"/>
                    </a:lnTo>
                    <a:lnTo>
                      <a:pt x="2322" y="287"/>
                    </a:lnTo>
                    <a:lnTo>
                      <a:pt x="2374" y="207"/>
                    </a:lnTo>
                    <a:lnTo>
                      <a:pt x="2462" y="207"/>
                    </a:lnTo>
                    <a:lnTo>
                      <a:pt x="2462" y="370"/>
                    </a:lnTo>
                    <a:lnTo>
                      <a:pt x="2400" y="370"/>
                    </a:lnTo>
                    <a:lnTo>
                      <a:pt x="2087" y="688"/>
                    </a:lnTo>
                    <a:lnTo>
                      <a:pt x="2187" y="785"/>
                    </a:lnTo>
                    <a:lnTo>
                      <a:pt x="2261" y="785"/>
                    </a:lnTo>
                    <a:lnTo>
                      <a:pt x="2365" y="879"/>
                    </a:lnTo>
                    <a:lnTo>
                      <a:pt x="2439" y="879"/>
                    </a:lnTo>
                    <a:lnTo>
                      <a:pt x="2446" y="959"/>
                    </a:lnTo>
                    <a:lnTo>
                      <a:pt x="2499" y="1004"/>
                    </a:lnTo>
                    <a:lnTo>
                      <a:pt x="2543" y="1004"/>
                    </a:lnTo>
                    <a:lnTo>
                      <a:pt x="2543" y="876"/>
                    </a:lnTo>
                    <a:lnTo>
                      <a:pt x="2601" y="818"/>
                    </a:lnTo>
                    <a:lnTo>
                      <a:pt x="2563" y="715"/>
                    </a:lnTo>
                    <a:lnTo>
                      <a:pt x="2563" y="545"/>
                    </a:lnTo>
                    <a:lnTo>
                      <a:pt x="2791" y="645"/>
                    </a:lnTo>
                    <a:lnTo>
                      <a:pt x="2791" y="742"/>
                    </a:lnTo>
                    <a:lnTo>
                      <a:pt x="2897" y="741"/>
                    </a:lnTo>
                    <a:lnTo>
                      <a:pt x="2921" y="663"/>
                    </a:lnTo>
                    <a:lnTo>
                      <a:pt x="3012" y="780"/>
                    </a:lnTo>
                    <a:lnTo>
                      <a:pt x="3012" y="859"/>
                    </a:lnTo>
                    <a:lnTo>
                      <a:pt x="3121" y="859"/>
                    </a:lnTo>
                    <a:lnTo>
                      <a:pt x="3208" y="945"/>
                    </a:lnTo>
                    <a:lnTo>
                      <a:pt x="3208" y="1057"/>
                    </a:lnTo>
                    <a:lnTo>
                      <a:pt x="3312" y="1187"/>
                    </a:lnTo>
                    <a:lnTo>
                      <a:pt x="3116" y="1158"/>
                    </a:lnTo>
                    <a:lnTo>
                      <a:pt x="3116" y="1053"/>
                    </a:lnTo>
                    <a:lnTo>
                      <a:pt x="2921" y="1053"/>
                    </a:lnTo>
                    <a:lnTo>
                      <a:pt x="2888" y="1104"/>
                    </a:lnTo>
                    <a:lnTo>
                      <a:pt x="2966" y="1100"/>
                    </a:lnTo>
                    <a:lnTo>
                      <a:pt x="2966" y="1179"/>
                    </a:lnTo>
                    <a:lnTo>
                      <a:pt x="3012" y="1227"/>
                    </a:lnTo>
                    <a:lnTo>
                      <a:pt x="3071" y="1227"/>
                    </a:lnTo>
                    <a:lnTo>
                      <a:pt x="2919" y="1303"/>
                    </a:lnTo>
                    <a:lnTo>
                      <a:pt x="2916" y="1268"/>
                    </a:lnTo>
                    <a:lnTo>
                      <a:pt x="2883" y="1268"/>
                    </a:lnTo>
                    <a:lnTo>
                      <a:pt x="2825" y="1305"/>
                    </a:lnTo>
                    <a:lnTo>
                      <a:pt x="2825" y="1362"/>
                    </a:lnTo>
                    <a:lnTo>
                      <a:pt x="2779" y="1398"/>
                    </a:lnTo>
                    <a:lnTo>
                      <a:pt x="2729" y="1398"/>
                    </a:lnTo>
                    <a:lnTo>
                      <a:pt x="2659" y="1474"/>
                    </a:lnTo>
                    <a:lnTo>
                      <a:pt x="2659" y="1567"/>
                    </a:lnTo>
                    <a:lnTo>
                      <a:pt x="2477" y="1657"/>
                    </a:lnTo>
                    <a:lnTo>
                      <a:pt x="2477" y="1727"/>
                    </a:lnTo>
                    <a:lnTo>
                      <a:pt x="2527" y="1825"/>
                    </a:lnTo>
                    <a:lnTo>
                      <a:pt x="2523" y="1874"/>
                    </a:lnTo>
                    <a:lnTo>
                      <a:pt x="2485" y="1871"/>
                    </a:lnTo>
                    <a:lnTo>
                      <a:pt x="2459" y="1831"/>
                    </a:lnTo>
                    <a:lnTo>
                      <a:pt x="2435" y="1746"/>
                    </a:lnTo>
                    <a:lnTo>
                      <a:pt x="2362" y="1725"/>
                    </a:lnTo>
                    <a:lnTo>
                      <a:pt x="2330" y="1713"/>
                    </a:lnTo>
                    <a:lnTo>
                      <a:pt x="2284" y="1714"/>
                    </a:lnTo>
                    <a:lnTo>
                      <a:pt x="2238" y="1714"/>
                    </a:lnTo>
                    <a:lnTo>
                      <a:pt x="2238" y="1743"/>
                    </a:lnTo>
                    <a:lnTo>
                      <a:pt x="2091" y="1743"/>
                    </a:lnTo>
                    <a:lnTo>
                      <a:pt x="1983" y="1810"/>
                    </a:lnTo>
                    <a:lnTo>
                      <a:pt x="2042" y="1889"/>
                    </a:lnTo>
                    <a:lnTo>
                      <a:pt x="2042" y="2006"/>
                    </a:lnTo>
                    <a:lnTo>
                      <a:pt x="2129" y="2097"/>
                    </a:lnTo>
                    <a:lnTo>
                      <a:pt x="2260" y="2097"/>
                    </a:lnTo>
                    <a:lnTo>
                      <a:pt x="2260" y="2002"/>
                    </a:lnTo>
                    <a:lnTo>
                      <a:pt x="2345" y="2002"/>
                    </a:lnTo>
                    <a:lnTo>
                      <a:pt x="2345" y="2171"/>
                    </a:lnTo>
                    <a:lnTo>
                      <a:pt x="2500" y="2171"/>
                    </a:lnTo>
                    <a:lnTo>
                      <a:pt x="2500" y="2315"/>
                    </a:lnTo>
                    <a:lnTo>
                      <a:pt x="2587" y="2360"/>
                    </a:lnTo>
                    <a:lnTo>
                      <a:pt x="2715" y="2361"/>
                    </a:lnTo>
                    <a:lnTo>
                      <a:pt x="2772" y="2304"/>
                    </a:lnTo>
                    <a:lnTo>
                      <a:pt x="2831" y="2304"/>
                    </a:lnTo>
                    <a:lnTo>
                      <a:pt x="2831" y="2271"/>
                    </a:lnTo>
                    <a:lnTo>
                      <a:pt x="2928" y="2271"/>
                    </a:lnTo>
                    <a:lnTo>
                      <a:pt x="3015" y="2308"/>
                    </a:lnTo>
                    <a:lnTo>
                      <a:pt x="3140" y="2308"/>
                    </a:lnTo>
                    <a:lnTo>
                      <a:pt x="3331" y="2434"/>
                    </a:lnTo>
                    <a:lnTo>
                      <a:pt x="3436" y="2434"/>
                    </a:lnTo>
                    <a:lnTo>
                      <a:pt x="3545" y="2527"/>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19" name="Freeform 179" descr="Granite"/>
              <p:cNvSpPr>
                <a:spLocks/>
              </p:cNvSpPr>
              <p:nvPr/>
            </p:nvSpPr>
            <p:spPr bwMode="auto">
              <a:xfrm>
                <a:off x="2626" y="1157"/>
                <a:ext cx="3038" cy="2412"/>
              </a:xfrm>
              <a:custGeom>
                <a:avLst/>
                <a:gdLst/>
                <a:ahLst/>
                <a:cxnLst>
                  <a:cxn ang="0">
                    <a:pos x="2536" y="671"/>
                  </a:cxn>
                  <a:cxn ang="0">
                    <a:pos x="2752" y="452"/>
                  </a:cxn>
                  <a:cxn ang="0">
                    <a:pos x="3392" y="0"/>
                  </a:cxn>
                  <a:cxn ang="0">
                    <a:pos x="3946" y="352"/>
                  </a:cxn>
                  <a:cxn ang="0">
                    <a:pos x="4775" y="523"/>
                  </a:cxn>
                  <a:cxn ang="0">
                    <a:pos x="4799" y="559"/>
                  </a:cxn>
                  <a:cxn ang="0">
                    <a:pos x="4813" y="595"/>
                  </a:cxn>
                  <a:cxn ang="0">
                    <a:pos x="4871" y="595"/>
                  </a:cxn>
                  <a:cxn ang="0">
                    <a:pos x="5013" y="595"/>
                  </a:cxn>
                  <a:cxn ang="0">
                    <a:pos x="5157" y="595"/>
                  </a:cxn>
                  <a:cxn ang="0">
                    <a:pos x="5223" y="595"/>
                  </a:cxn>
                  <a:cxn ang="0">
                    <a:pos x="5160" y="996"/>
                  </a:cxn>
                  <a:cxn ang="0">
                    <a:pos x="4872" y="1242"/>
                  </a:cxn>
                  <a:cxn ang="0">
                    <a:pos x="4757" y="1020"/>
                  </a:cxn>
                  <a:cxn ang="0">
                    <a:pos x="4303" y="1288"/>
                  </a:cxn>
                  <a:cxn ang="0">
                    <a:pos x="3792" y="1744"/>
                  </a:cxn>
                  <a:cxn ang="0">
                    <a:pos x="3727" y="1909"/>
                  </a:cxn>
                  <a:cxn ang="0">
                    <a:pos x="3528" y="1770"/>
                  </a:cxn>
                  <a:cxn ang="0">
                    <a:pos x="3555" y="1870"/>
                  </a:cxn>
                  <a:cxn ang="0">
                    <a:pos x="3245" y="2279"/>
                  </a:cxn>
                  <a:cxn ang="0">
                    <a:pos x="3160" y="2280"/>
                  </a:cxn>
                  <a:cxn ang="0">
                    <a:pos x="3192" y="2534"/>
                  </a:cxn>
                  <a:cxn ang="0">
                    <a:pos x="2932" y="2624"/>
                  </a:cxn>
                  <a:cxn ang="0">
                    <a:pos x="2939" y="2723"/>
                  </a:cxn>
                  <a:cxn ang="0">
                    <a:pos x="2861" y="2418"/>
                  </a:cxn>
                  <a:cxn ang="0">
                    <a:pos x="2679" y="2227"/>
                  </a:cxn>
                  <a:cxn ang="0">
                    <a:pos x="2315" y="2430"/>
                  </a:cxn>
                  <a:cxn ang="0">
                    <a:pos x="1781" y="2139"/>
                  </a:cxn>
                  <a:cxn ang="0">
                    <a:pos x="1731" y="2164"/>
                  </a:cxn>
                  <a:cxn ang="0">
                    <a:pos x="1534" y="2454"/>
                  </a:cxn>
                  <a:cxn ang="0">
                    <a:pos x="1518" y="2472"/>
                  </a:cxn>
                  <a:cxn ang="0">
                    <a:pos x="1452" y="2898"/>
                  </a:cxn>
                  <a:cxn ang="0">
                    <a:pos x="1072" y="3624"/>
                  </a:cxn>
                  <a:cxn ang="0">
                    <a:pos x="773" y="2982"/>
                  </a:cxn>
                  <a:cxn ang="0">
                    <a:pos x="519" y="2641"/>
                  </a:cxn>
                  <a:cxn ang="0">
                    <a:pos x="0" y="2262"/>
                  </a:cxn>
                  <a:cxn ang="0">
                    <a:pos x="306" y="1948"/>
                  </a:cxn>
                  <a:cxn ang="0">
                    <a:pos x="1223" y="1989"/>
                  </a:cxn>
                  <a:cxn ang="0">
                    <a:pos x="968" y="1771"/>
                  </a:cxn>
                  <a:cxn ang="0">
                    <a:pos x="830" y="1782"/>
                  </a:cxn>
                  <a:cxn ang="0">
                    <a:pos x="758" y="1757"/>
                  </a:cxn>
                  <a:cxn ang="0">
                    <a:pos x="498" y="1657"/>
                  </a:cxn>
                  <a:cxn ang="0">
                    <a:pos x="215" y="1926"/>
                  </a:cxn>
                  <a:cxn ang="0">
                    <a:pos x="252" y="1702"/>
                  </a:cxn>
                  <a:cxn ang="0">
                    <a:pos x="365" y="1312"/>
                  </a:cxn>
                  <a:cxn ang="0">
                    <a:pos x="544" y="1333"/>
                  </a:cxn>
                  <a:cxn ang="0">
                    <a:pos x="686" y="1094"/>
                  </a:cxn>
                  <a:cxn ang="0">
                    <a:pos x="531" y="992"/>
                  </a:cxn>
                  <a:cxn ang="0">
                    <a:pos x="478" y="1070"/>
                  </a:cxn>
                  <a:cxn ang="0">
                    <a:pos x="504" y="1288"/>
                  </a:cxn>
                  <a:cxn ang="0">
                    <a:pos x="282" y="1209"/>
                  </a:cxn>
                  <a:cxn ang="0">
                    <a:pos x="817" y="696"/>
                  </a:cxn>
                  <a:cxn ang="0">
                    <a:pos x="1207" y="705"/>
                  </a:cxn>
                  <a:cxn ang="0">
                    <a:pos x="2184" y="677"/>
                  </a:cxn>
                </a:cxnLst>
                <a:rect l="0" t="0" r="r" b="b"/>
                <a:pathLst>
                  <a:path w="5547" h="3624">
                    <a:moveTo>
                      <a:pt x="2184" y="677"/>
                    </a:moveTo>
                    <a:lnTo>
                      <a:pt x="2317" y="677"/>
                    </a:lnTo>
                    <a:lnTo>
                      <a:pt x="2368" y="587"/>
                    </a:lnTo>
                    <a:lnTo>
                      <a:pt x="2536" y="671"/>
                    </a:lnTo>
                    <a:lnTo>
                      <a:pt x="2564" y="644"/>
                    </a:lnTo>
                    <a:lnTo>
                      <a:pt x="2564" y="410"/>
                    </a:lnTo>
                    <a:lnTo>
                      <a:pt x="2623" y="368"/>
                    </a:lnTo>
                    <a:lnTo>
                      <a:pt x="2752" y="452"/>
                    </a:lnTo>
                    <a:lnTo>
                      <a:pt x="3075" y="175"/>
                    </a:lnTo>
                    <a:lnTo>
                      <a:pt x="3257" y="175"/>
                    </a:lnTo>
                    <a:lnTo>
                      <a:pt x="3392" y="81"/>
                    </a:lnTo>
                    <a:lnTo>
                      <a:pt x="3392" y="0"/>
                    </a:lnTo>
                    <a:lnTo>
                      <a:pt x="3615" y="84"/>
                    </a:lnTo>
                    <a:lnTo>
                      <a:pt x="3674" y="198"/>
                    </a:lnTo>
                    <a:lnTo>
                      <a:pt x="3532" y="352"/>
                    </a:lnTo>
                    <a:lnTo>
                      <a:pt x="3946" y="352"/>
                    </a:lnTo>
                    <a:lnTo>
                      <a:pt x="4030" y="427"/>
                    </a:lnTo>
                    <a:lnTo>
                      <a:pt x="4458" y="427"/>
                    </a:lnTo>
                    <a:lnTo>
                      <a:pt x="4583" y="523"/>
                    </a:lnTo>
                    <a:lnTo>
                      <a:pt x="4775" y="523"/>
                    </a:lnTo>
                    <a:lnTo>
                      <a:pt x="4778" y="527"/>
                    </a:lnTo>
                    <a:lnTo>
                      <a:pt x="4783" y="535"/>
                    </a:lnTo>
                    <a:lnTo>
                      <a:pt x="4790" y="547"/>
                    </a:lnTo>
                    <a:lnTo>
                      <a:pt x="4799" y="559"/>
                    </a:lnTo>
                    <a:lnTo>
                      <a:pt x="4807" y="572"/>
                    </a:lnTo>
                    <a:lnTo>
                      <a:pt x="4813" y="584"/>
                    </a:lnTo>
                    <a:lnTo>
                      <a:pt x="4816" y="592"/>
                    </a:lnTo>
                    <a:lnTo>
                      <a:pt x="4813" y="595"/>
                    </a:lnTo>
                    <a:lnTo>
                      <a:pt x="4816" y="595"/>
                    </a:lnTo>
                    <a:lnTo>
                      <a:pt x="4828" y="595"/>
                    </a:lnTo>
                    <a:lnTo>
                      <a:pt x="4845" y="595"/>
                    </a:lnTo>
                    <a:lnTo>
                      <a:pt x="4871" y="595"/>
                    </a:lnTo>
                    <a:lnTo>
                      <a:pt x="4902" y="595"/>
                    </a:lnTo>
                    <a:lnTo>
                      <a:pt x="4936" y="595"/>
                    </a:lnTo>
                    <a:lnTo>
                      <a:pt x="4975" y="595"/>
                    </a:lnTo>
                    <a:lnTo>
                      <a:pt x="5013" y="595"/>
                    </a:lnTo>
                    <a:lnTo>
                      <a:pt x="5052" y="595"/>
                    </a:lnTo>
                    <a:lnTo>
                      <a:pt x="5090" y="595"/>
                    </a:lnTo>
                    <a:lnTo>
                      <a:pt x="5126" y="595"/>
                    </a:lnTo>
                    <a:lnTo>
                      <a:pt x="5157" y="595"/>
                    </a:lnTo>
                    <a:lnTo>
                      <a:pt x="5185" y="595"/>
                    </a:lnTo>
                    <a:lnTo>
                      <a:pt x="5205" y="595"/>
                    </a:lnTo>
                    <a:lnTo>
                      <a:pt x="5218" y="595"/>
                    </a:lnTo>
                    <a:lnTo>
                      <a:pt x="5223" y="595"/>
                    </a:lnTo>
                    <a:lnTo>
                      <a:pt x="5547" y="849"/>
                    </a:lnTo>
                    <a:lnTo>
                      <a:pt x="5259" y="849"/>
                    </a:lnTo>
                    <a:lnTo>
                      <a:pt x="5259" y="996"/>
                    </a:lnTo>
                    <a:lnTo>
                      <a:pt x="5160" y="996"/>
                    </a:lnTo>
                    <a:lnTo>
                      <a:pt x="5099" y="1050"/>
                    </a:lnTo>
                    <a:lnTo>
                      <a:pt x="4966" y="1050"/>
                    </a:lnTo>
                    <a:lnTo>
                      <a:pt x="4872" y="1137"/>
                    </a:lnTo>
                    <a:lnTo>
                      <a:pt x="4872" y="1242"/>
                    </a:lnTo>
                    <a:lnTo>
                      <a:pt x="4651" y="1430"/>
                    </a:lnTo>
                    <a:lnTo>
                      <a:pt x="4691" y="1237"/>
                    </a:lnTo>
                    <a:lnTo>
                      <a:pt x="4889" y="1020"/>
                    </a:lnTo>
                    <a:lnTo>
                      <a:pt x="4757" y="1020"/>
                    </a:lnTo>
                    <a:lnTo>
                      <a:pt x="4685" y="1102"/>
                    </a:lnTo>
                    <a:lnTo>
                      <a:pt x="4394" y="1102"/>
                    </a:lnTo>
                    <a:lnTo>
                      <a:pt x="4208" y="1236"/>
                    </a:lnTo>
                    <a:lnTo>
                      <a:pt x="4303" y="1288"/>
                    </a:lnTo>
                    <a:lnTo>
                      <a:pt x="4187" y="1482"/>
                    </a:lnTo>
                    <a:lnTo>
                      <a:pt x="3975" y="1656"/>
                    </a:lnTo>
                    <a:lnTo>
                      <a:pt x="3879" y="1660"/>
                    </a:lnTo>
                    <a:lnTo>
                      <a:pt x="3792" y="1744"/>
                    </a:lnTo>
                    <a:lnTo>
                      <a:pt x="3815" y="1835"/>
                    </a:lnTo>
                    <a:lnTo>
                      <a:pt x="3809" y="1877"/>
                    </a:lnTo>
                    <a:lnTo>
                      <a:pt x="3786" y="1906"/>
                    </a:lnTo>
                    <a:lnTo>
                      <a:pt x="3727" y="1909"/>
                    </a:lnTo>
                    <a:lnTo>
                      <a:pt x="3727" y="1746"/>
                    </a:lnTo>
                    <a:lnTo>
                      <a:pt x="3652" y="1769"/>
                    </a:lnTo>
                    <a:lnTo>
                      <a:pt x="3608" y="1728"/>
                    </a:lnTo>
                    <a:lnTo>
                      <a:pt x="3528" y="1770"/>
                    </a:lnTo>
                    <a:lnTo>
                      <a:pt x="3550" y="1815"/>
                    </a:lnTo>
                    <a:lnTo>
                      <a:pt x="3629" y="1815"/>
                    </a:lnTo>
                    <a:lnTo>
                      <a:pt x="3629" y="1833"/>
                    </a:lnTo>
                    <a:lnTo>
                      <a:pt x="3555" y="1870"/>
                    </a:lnTo>
                    <a:lnTo>
                      <a:pt x="3555" y="2088"/>
                    </a:lnTo>
                    <a:lnTo>
                      <a:pt x="3421" y="2223"/>
                    </a:lnTo>
                    <a:lnTo>
                      <a:pt x="3320" y="2267"/>
                    </a:lnTo>
                    <a:lnTo>
                      <a:pt x="3245" y="2279"/>
                    </a:lnTo>
                    <a:lnTo>
                      <a:pt x="3243" y="2308"/>
                    </a:lnTo>
                    <a:lnTo>
                      <a:pt x="3218" y="2308"/>
                    </a:lnTo>
                    <a:lnTo>
                      <a:pt x="3218" y="2280"/>
                    </a:lnTo>
                    <a:lnTo>
                      <a:pt x="3160" y="2280"/>
                    </a:lnTo>
                    <a:lnTo>
                      <a:pt x="3112" y="2326"/>
                    </a:lnTo>
                    <a:lnTo>
                      <a:pt x="3112" y="2364"/>
                    </a:lnTo>
                    <a:lnTo>
                      <a:pt x="3192" y="2459"/>
                    </a:lnTo>
                    <a:lnTo>
                      <a:pt x="3192" y="2534"/>
                    </a:lnTo>
                    <a:lnTo>
                      <a:pt x="3071" y="2617"/>
                    </a:lnTo>
                    <a:lnTo>
                      <a:pt x="2957" y="2469"/>
                    </a:lnTo>
                    <a:lnTo>
                      <a:pt x="2932" y="2469"/>
                    </a:lnTo>
                    <a:lnTo>
                      <a:pt x="2932" y="2624"/>
                    </a:lnTo>
                    <a:lnTo>
                      <a:pt x="2973" y="2674"/>
                    </a:lnTo>
                    <a:lnTo>
                      <a:pt x="3023" y="2691"/>
                    </a:lnTo>
                    <a:lnTo>
                      <a:pt x="3043" y="2798"/>
                    </a:lnTo>
                    <a:lnTo>
                      <a:pt x="2939" y="2723"/>
                    </a:lnTo>
                    <a:lnTo>
                      <a:pt x="2939" y="2680"/>
                    </a:lnTo>
                    <a:lnTo>
                      <a:pt x="2889" y="2613"/>
                    </a:lnTo>
                    <a:lnTo>
                      <a:pt x="2889" y="2418"/>
                    </a:lnTo>
                    <a:lnTo>
                      <a:pt x="2861" y="2418"/>
                    </a:lnTo>
                    <a:lnTo>
                      <a:pt x="2846" y="2439"/>
                    </a:lnTo>
                    <a:lnTo>
                      <a:pt x="2805" y="2439"/>
                    </a:lnTo>
                    <a:lnTo>
                      <a:pt x="2743" y="2242"/>
                    </a:lnTo>
                    <a:lnTo>
                      <a:pt x="2679" y="2227"/>
                    </a:lnTo>
                    <a:lnTo>
                      <a:pt x="2512" y="2407"/>
                    </a:lnTo>
                    <a:lnTo>
                      <a:pt x="2493" y="2506"/>
                    </a:lnTo>
                    <a:lnTo>
                      <a:pt x="2432" y="2580"/>
                    </a:lnTo>
                    <a:lnTo>
                      <a:pt x="2315" y="2430"/>
                    </a:lnTo>
                    <a:lnTo>
                      <a:pt x="2275" y="2259"/>
                    </a:lnTo>
                    <a:lnTo>
                      <a:pt x="2212" y="2255"/>
                    </a:lnTo>
                    <a:lnTo>
                      <a:pt x="2108" y="2139"/>
                    </a:lnTo>
                    <a:lnTo>
                      <a:pt x="1781" y="2139"/>
                    </a:lnTo>
                    <a:lnTo>
                      <a:pt x="1631" y="2011"/>
                    </a:lnTo>
                    <a:lnTo>
                      <a:pt x="1598" y="2011"/>
                    </a:lnTo>
                    <a:lnTo>
                      <a:pt x="1598" y="2049"/>
                    </a:lnTo>
                    <a:lnTo>
                      <a:pt x="1731" y="2164"/>
                    </a:lnTo>
                    <a:lnTo>
                      <a:pt x="1872" y="2164"/>
                    </a:lnTo>
                    <a:lnTo>
                      <a:pt x="1946" y="2252"/>
                    </a:lnTo>
                    <a:lnTo>
                      <a:pt x="1718" y="2454"/>
                    </a:lnTo>
                    <a:lnTo>
                      <a:pt x="1534" y="2454"/>
                    </a:lnTo>
                    <a:lnTo>
                      <a:pt x="1534" y="2427"/>
                    </a:lnTo>
                    <a:lnTo>
                      <a:pt x="1269" y="2085"/>
                    </a:lnTo>
                    <a:lnTo>
                      <a:pt x="1239" y="2134"/>
                    </a:lnTo>
                    <a:lnTo>
                      <a:pt x="1518" y="2472"/>
                    </a:lnTo>
                    <a:lnTo>
                      <a:pt x="1561" y="2510"/>
                    </a:lnTo>
                    <a:lnTo>
                      <a:pt x="1762" y="2506"/>
                    </a:lnTo>
                    <a:lnTo>
                      <a:pt x="1732" y="2583"/>
                    </a:lnTo>
                    <a:lnTo>
                      <a:pt x="1452" y="2898"/>
                    </a:lnTo>
                    <a:lnTo>
                      <a:pt x="1491" y="3140"/>
                    </a:lnTo>
                    <a:lnTo>
                      <a:pt x="1312" y="3246"/>
                    </a:lnTo>
                    <a:lnTo>
                      <a:pt x="1312" y="3372"/>
                    </a:lnTo>
                    <a:lnTo>
                      <a:pt x="1072" y="3624"/>
                    </a:lnTo>
                    <a:lnTo>
                      <a:pt x="888" y="3624"/>
                    </a:lnTo>
                    <a:lnTo>
                      <a:pt x="735" y="3211"/>
                    </a:lnTo>
                    <a:lnTo>
                      <a:pt x="773" y="3069"/>
                    </a:lnTo>
                    <a:lnTo>
                      <a:pt x="773" y="2982"/>
                    </a:lnTo>
                    <a:lnTo>
                      <a:pt x="688" y="2848"/>
                    </a:lnTo>
                    <a:lnTo>
                      <a:pt x="688" y="2751"/>
                    </a:lnTo>
                    <a:lnTo>
                      <a:pt x="658" y="2684"/>
                    </a:lnTo>
                    <a:lnTo>
                      <a:pt x="519" y="2641"/>
                    </a:lnTo>
                    <a:lnTo>
                      <a:pt x="352" y="2686"/>
                    </a:lnTo>
                    <a:lnTo>
                      <a:pt x="236" y="2686"/>
                    </a:lnTo>
                    <a:lnTo>
                      <a:pt x="0" y="2501"/>
                    </a:lnTo>
                    <a:lnTo>
                      <a:pt x="0" y="2262"/>
                    </a:lnTo>
                    <a:lnTo>
                      <a:pt x="128" y="2087"/>
                    </a:lnTo>
                    <a:lnTo>
                      <a:pt x="128" y="2030"/>
                    </a:lnTo>
                    <a:lnTo>
                      <a:pt x="214" y="1948"/>
                    </a:lnTo>
                    <a:lnTo>
                      <a:pt x="306" y="1948"/>
                    </a:lnTo>
                    <a:lnTo>
                      <a:pt x="405" y="1887"/>
                    </a:lnTo>
                    <a:lnTo>
                      <a:pt x="608" y="1887"/>
                    </a:lnTo>
                    <a:lnTo>
                      <a:pt x="680" y="1989"/>
                    </a:lnTo>
                    <a:lnTo>
                      <a:pt x="1223" y="1989"/>
                    </a:lnTo>
                    <a:lnTo>
                      <a:pt x="1252" y="1963"/>
                    </a:lnTo>
                    <a:lnTo>
                      <a:pt x="1252" y="1875"/>
                    </a:lnTo>
                    <a:lnTo>
                      <a:pt x="1001" y="1875"/>
                    </a:lnTo>
                    <a:lnTo>
                      <a:pt x="968" y="1771"/>
                    </a:lnTo>
                    <a:lnTo>
                      <a:pt x="882" y="1771"/>
                    </a:lnTo>
                    <a:lnTo>
                      <a:pt x="929" y="1870"/>
                    </a:lnTo>
                    <a:lnTo>
                      <a:pt x="871" y="1870"/>
                    </a:lnTo>
                    <a:lnTo>
                      <a:pt x="830" y="1782"/>
                    </a:lnTo>
                    <a:lnTo>
                      <a:pt x="618" y="1616"/>
                    </a:lnTo>
                    <a:lnTo>
                      <a:pt x="577" y="1626"/>
                    </a:lnTo>
                    <a:lnTo>
                      <a:pt x="653" y="1709"/>
                    </a:lnTo>
                    <a:lnTo>
                      <a:pt x="758" y="1757"/>
                    </a:lnTo>
                    <a:lnTo>
                      <a:pt x="705" y="1838"/>
                    </a:lnTo>
                    <a:lnTo>
                      <a:pt x="695" y="1782"/>
                    </a:lnTo>
                    <a:lnTo>
                      <a:pt x="595" y="1739"/>
                    </a:lnTo>
                    <a:lnTo>
                      <a:pt x="498" y="1657"/>
                    </a:lnTo>
                    <a:lnTo>
                      <a:pt x="455" y="1713"/>
                    </a:lnTo>
                    <a:lnTo>
                      <a:pt x="399" y="1713"/>
                    </a:lnTo>
                    <a:lnTo>
                      <a:pt x="305" y="1885"/>
                    </a:lnTo>
                    <a:lnTo>
                      <a:pt x="215" y="1926"/>
                    </a:lnTo>
                    <a:lnTo>
                      <a:pt x="154" y="1926"/>
                    </a:lnTo>
                    <a:lnTo>
                      <a:pt x="91" y="1883"/>
                    </a:lnTo>
                    <a:lnTo>
                      <a:pt x="91" y="1702"/>
                    </a:lnTo>
                    <a:lnTo>
                      <a:pt x="252" y="1702"/>
                    </a:lnTo>
                    <a:lnTo>
                      <a:pt x="255" y="1642"/>
                    </a:lnTo>
                    <a:lnTo>
                      <a:pt x="151" y="1563"/>
                    </a:lnTo>
                    <a:lnTo>
                      <a:pt x="387" y="1360"/>
                    </a:lnTo>
                    <a:lnTo>
                      <a:pt x="365" y="1312"/>
                    </a:lnTo>
                    <a:lnTo>
                      <a:pt x="359" y="1242"/>
                    </a:lnTo>
                    <a:lnTo>
                      <a:pt x="398" y="1228"/>
                    </a:lnTo>
                    <a:lnTo>
                      <a:pt x="430" y="1333"/>
                    </a:lnTo>
                    <a:lnTo>
                      <a:pt x="544" y="1333"/>
                    </a:lnTo>
                    <a:lnTo>
                      <a:pt x="576" y="1304"/>
                    </a:lnTo>
                    <a:lnTo>
                      <a:pt x="643" y="1304"/>
                    </a:lnTo>
                    <a:lnTo>
                      <a:pt x="643" y="1149"/>
                    </a:lnTo>
                    <a:lnTo>
                      <a:pt x="686" y="1094"/>
                    </a:lnTo>
                    <a:lnTo>
                      <a:pt x="771" y="1078"/>
                    </a:lnTo>
                    <a:lnTo>
                      <a:pt x="755" y="1058"/>
                    </a:lnTo>
                    <a:lnTo>
                      <a:pt x="598" y="1081"/>
                    </a:lnTo>
                    <a:lnTo>
                      <a:pt x="531" y="992"/>
                    </a:lnTo>
                    <a:lnTo>
                      <a:pt x="548" y="867"/>
                    </a:lnTo>
                    <a:lnTo>
                      <a:pt x="499" y="866"/>
                    </a:lnTo>
                    <a:lnTo>
                      <a:pt x="467" y="993"/>
                    </a:lnTo>
                    <a:lnTo>
                      <a:pt x="478" y="1070"/>
                    </a:lnTo>
                    <a:lnTo>
                      <a:pt x="530" y="1112"/>
                    </a:lnTo>
                    <a:lnTo>
                      <a:pt x="512" y="1179"/>
                    </a:lnTo>
                    <a:lnTo>
                      <a:pt x="530" y="1260"/>
                    </a:lnTo>
                    <a:lnTo>
                      <a:pt x="504" y="1288"/>
                    </a:lnTo>
                    <a:lnTo>
                      <a:pt x="446" y="1281"/>
                    </a:lnTo>
                    <a:lnTo>
                      <a:pt x="361" y="1131"/>
                    </a:lnTo>
                    <a:lnTo>
                      <a:pt x="346" y="1204"/>
                    </a:lnTo>
                    <a:lnTo>
                      <a:pt x="282" y="1209"/>
                    </a:lnTo>
                    <a:lnTo>
                      <a:pt x="214" y="1090"/>
                    </a:lnTo>
                    <a:lnTo>
                      <a:pt x="438" y="640"/>
                    </a:lnTo>
                    <a:lnTo>
                      <a:pt x="631" y="630"/>
                    </a:lnTo>
                    <a:lnTo>
                      <a:pt x="817" y="696"/>
                    </a:lnTo>
                    <a:lnTo>
                      <a:pt x="809" y="739"/>
                    </a:lnTo>
                    <a:lnTo>
                      <a:pt x="648" y="747"/>
                    </a:lnTo>
                    <a:lnTo>
                      <a:pt x="808" y="811"/>
                    </a:lnTo>
                    <a:lnTo>
                      <a:pt x="1207" y="705"/>
                    </a:lnTo>
                    <a:lnTo>
                      <a:pt x="1577" y="705"/>
                    </a:lnTo>
                    <a:lnTo>
                      <a:pt x="1887" y="781"/>
                    </a:lnTo>
                    <a:lnTo>
                      <a:pt x="1988" y="601"/>
                    </a:lnTo>
                    <a:lnTo>
                      <a:pt x="2184" y="677"/>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20" name="Freeform 180" descr="Granite"/>
              <p:cNvSpPr>
                <a:spLocks/>
              </p:cNvSpPr>
              <p:nvPr/>
            </p:nvSpPr>
            <p:spPr bwMode="auto">
              <a:xfrm>
                <a:off x="2615" y="2052"/>
                <a:ext cx="44" cy="86"/>
              </a:xfrm>
              <a:custGeom>
                <a:avLst/>
                <a:gdLst/>
                <a:ahLst/>
                <a:cxnLst>
                  <a:cxn ang="0">
                    <a:pos x="32" y="0"/>
                  </a:cxn>
                  <a:cxn ang="0">
                    <a:pos x="32" y="25"/>
                  </a:cxn>
                  <a:cxn ang="0">
                    <a:pos x="0" y="25"/>
                  </a:cxn>
                  <a:cxn ang="0">
                    <a:pos x="0" y="58"/>
                  </a:cxn>
                  <a:cxn ang="0">
                    <a:pos x="22" y="76"/>
                  </a:cxn>
                  <a:cxn ang="0">
                    <a:pos x="22" y="91"/>
                  </a:cxn>
                  <a:cxn ang="0">
                    <a:pos x="5" y="96"/>
                  </a:cxn>
                  <a:cxn ang="0">
                    <a:pos x="6" y="127"/>
                  </a:cxn>
                  <a:cxn ang="0">
                    <a:pos x="83" y="104"/>
                  </a:cxn>
                  <a:cxn ang="0">
                    <a:pos x="83" y="0"/>
                  </a:cxn>
                  <a:cxn ang="0">
                    <a:pos x="32" y="0"/>
                  </a:cxn>
                </a:cxnLst>
                <a:rect l="0" t="0" r="r" b="b"/>
                <a:pathLst>
                  <a:path w="83" h="127">
                    <a:moveTo>
                      <a:pt x="32" y="0"/>
                    </a:moveTo>
                    <a:lnTo>
                      <a:pt x="32" y="25"/>
                    </a:lnTo>
                    <a:lnTo>
                      <a:pt x="0" y="25"/>
                    </a:lnTo>
                    <a:lnTo>
                      <a:pt x="0" y="58"/>
                    </a:lnTo>
                    <a:lnTo>
                      <a:pt x="22" y="76"/>
                    </a:lnTo>
                    <a:lnTo>
                      <a:pt x="22" y="91"/>
                    </a:lnTo>
                    <a:lnTo>
                      <a:pt x="5" y="96"/>
                    </a:lnTo>
                    <a:lnTo>
                      <a:pt x="6" y="127"/>
                    </a:lnTo>
                    <a:lnTo>
                      <a:pt x="83" y="104"/>
                    </a:lnTo>
                    <a:lnTo>
                      <a:pt x="83" y="0"/>
                    </a:lnTo>
                    <a:lnTo>
                      <a:pt x="32"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21" name="Freeform 181" descr="Granite"/>
              <p:cNvSpPr>
                <a:spLocks/>
              </p:cNvSpPr>
              <p:nvPr/>
            </p:nvSpPr>
            <p:spPr bwMode="auto">
              <a:xfrm>
                <a:off x="3997" y="2855"/>
                <a:ext cx="18" cy="43"/>
              </a:xfrm>
              <a:custGeom>
                <a:avLst/>
                <a:gdLst/>
                <a:ahLst/>
                <a:cxnLst>
                  <a:cxn ang="0">
                    <a:pos x="0" y="0"/>
                  </a:cxn>
                  <a:cxn ang="0">
                    <a:pos x="0" y="56"/>
                  </a:cxn>
                  <a:cxn ang="0">
                    <a:pos x="23" y="66"/>
                  </a:cxn>
                  <a:cxn ang="0">
                    <a:pos x="32" y="44"/>
                  </a:cxn>
                  <a:cxn ang="0">
                    <a:pos x="0" y="0"/>
                  </a:cxn>
                </a:cxnLst>
                <a:rect l="0" t="0" r="r" b="b"/>
                <a:pathLst>
                  <a:path w="32" h="66">
                    <a:moveTo>
                      <a:pt x="0" y="0"/>
                    </a:moveTo>
                    <a:lnTo>
                      <a:pt x="0" y="56"/>
                    </a:lnTo>
                    <a:lnTo>
                      <a:pt x="23" y="66"/>
                    </a:lnTo>
                    <a:lnTo>
                      <a:pt x="32" y="44"/>
                    </a:lnTo>
                    <a:lnTo>
                      <a:pt x="0"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22" name="Freeform 182" descr="Granite"/>
              <p:cNvSpPr>
                <a:spLocks/>
              </p:cNvSpPr>
              <p:nvPr/>
            </p:nvSpPr>
            <p:spPr bwMode="auto">
              <a:xfrm>
                <a:off x="2639" y="1974"/>
                <a:ext cx="127" cy="196"/>
              </a:xfrm>
              <a:custGeom>
                <a:avLst/>
                <a:gdLst/>
                <a:ahLst/>
                <a:cxnLst>
                  <a:cxn ang="0">
                    <a:pos x="45" y="0"/>
                  </a:cxn>
                  <a:cxn ang="0">
                    <a:pos x="0" y="0"/>
                  </a:cxn>
                  <a:cxn ang="0">
                    <a:pos x="17" y="80"/>
                  </a:cxn>
                  <a:cxn ang="0">
                    <a:pos x="105" y="149"/>
                  </a:cxn>
                  <a:cxn ang="0">
                    <a:pos x="92" y="178"/>
                  </a:cxn>
                  <a:cxn ang="0">
                    <a:pos x="78" y="220"/>
                  </a:cxn>
                  <a:cxn ang="0">
                    <a:pos x="88" y="296"/>
                  </a:cxn>
                  <a:cxn ang="0">
                    <a:pos x="152" y="262"/>
                  </a:cxn>
                  <a:cxn ang="0">
                    <a:pos x="233" y="227"/>
                  </a:cxn>
                  <a:cxn ang="0">
                    <a:pos x="225" y="189"/>
                  </a:cxn>
                  <a:cxn ang="0">
                    <a:pos x="183" y="153"/>
                  </a:cxn>
                  <a:cxn ang="0">
                    <a:pos x="83" y="93"/>
                  </a:cxn>
                  <a:cxn ang="0">
                    <a:pos x="99" y="39"/>
                  </a:cxn>
                  <a:cxn ang="0">
                    <a:pos x="76" y="39"/>
                  </a:cxn>
                  <a:cxn ang="0">
                    <a:pos x="45" y="0"/>
                  </a:cxn>
                </a:cxnLst>
                <a:rect l="0" t="0" r="r" b="b"/>
                <a:pathLst>
                  <a:path w="233" h="296">
                    <a:moveTo>
                      <a:pt x="45" y="0"/>
                    </a:moveTo>
                    <a:lnTo>
                      <a:pt x="0" y="0"/>
                    </a:lnTo>
                    <a:lnTo>
                      <a:pt x="17" y="80"/>
                    </a:lnTo>
                    <a:lnTo>
                      <a:pt x="105" y="149"/>
                    </a:lnTo>
                    <a:lnTo>
                      <a:pt x="92" y="178"/>
                    </a:lnTo>
                    <a:lnTo>
                      <a:pt x="78" y="220"/>
                    </a:lnTo>
                    <a:lnTo>
                      <a:pt x="88" y="296"/>
                    </a:lnTo>
                    <a:lnTo>
                      <a:pt x="152" y="262"/>
                    </a:lnTo>
                    <a:lnTo>
                      <a:pt x="233" y="227"/>
                    </a:lnTo>
                    <a:lnTo>
                      <a:pt x="225" y="189"/>
                    </a:lnTo>
                    <a:lnTo>
                      <a:pt x="183" y="153"/>
                    </a:lnTo>
                    <a:lnTo>
                      <a:pt x="83" y="93"/>
                    </a:lnTo>
                    <a:lnTo>
                      <a:pt x="99" y="39"/>
                    </a:lnTo>
                    <a:lnTo>
                      <a:pt x="76" y="39"/>
                    </a:lnTo>
                    <a:lnTo>
                      <a:pt x="45"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23" name="Freeform 183" descr="Granite"/>
              <p:cNvSpPr>
                <a:spLocks/>
              </p:cNvSpPr>
              <p:nvPr/>
            </p:nvSpPr>
            <p:spPr bwMode="auto">
              <a:xfrm>
                <a:off x="2978" y="2391"/>
                <a:ext cx="31" cy="16"/>
              </a:xfrm>
              <a:custGeom>
                <a:avLst/>
                <a:gdLst/>
                <a:ahLst/>
                <a:cxnLst>
                  <a:cxn ang="0">
                    <a:pos x="50" y="0"/>
                  </a:cxn>
                  <a:cxn ang="0">
                    <a:pos x="0" y="12"/>
                  </a:cxn>
                  <a:cxn ang="0">
                    <a:pos x="56" y="25"/>
                  </a:cxn>
                  <a:cxn ang="0">
                    <a:pos x="50" y="0"/>
                  </a:cxn>
                </a:cxnLst>
                <a:rect l="0" t="0" r="r" b="b"/>
                <a:pathLst>
                  <a:path w="56" h="25">
                    <a:moveTo>
                      <a:pt x="50" y="0"/>
                    </a:moveTo>
                    <a:lnTo>
                      <a:pt x="0" y="12"/>
                    </a:lnTo>
                    <a:lnTo>
                      <a:pt x="56" y="25"/>
                    </a:lnTo>
                    <a:lnTo>
                      <a:pt x="50"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24" name="Freeform 184" descr="Granite"/>
              <p:cNvSpPr>
                <a:spLocks/>
              </p:cNvSpPr>
              <p:nvPr/>
            </p:nvSpPr>
            <p:spPr bwMode="auto">
              <a:xfrm>
                <a:off x="2911" y="2303"/>
                <a:ext cx="19" cy="58"/>
              </a:xfrm>
              <a:custGeom>
                <a:avLst/>
                <a:gdLst/>
                <a:ahLst/>
                <a:cxnLst>
                  <a:cxn ang="0">
                    <a:pos x="23" y="3"/>
                  </a:cxn>
                  <a:cxn ang="0">
                    <a:pos x="35" y="88"/>
                  </a:cxn>
                  <a:cxn ang="0">
                    <a:pos x="16" y="88"/>
                  </a:cxn>
                  <a:cxn ang="0">
                    <a:pos x="0" y="0"/>
                  </a:cxn>
                  <a:cxn ang="0">
                    <a:pos x="23" y="3"/>
                  </a:cxn>
                </a:cxnLst>
                <a:rect l="0" t="0" r="r" b="b"/>
                <a:pathLst>
                  <a:path w="35" h="88">
                    <a:moveTo>
                      <a:pt x="23" y="3"/>
                    </a:moveTo>
                    <a:lnTo>
                      <a:pt x="35" y="88"/>
                    </a:lnTo>
                    <a:lnTo>
                      <a:pt x="16" y="88"/>
                    </a:lnTo>
                    <a:lnTo>
                      <a:pt x="0" y="0"/>
                    </a:lnTo>
                    <a:lnTo>
                      <a:pt x="23" y="3"/>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25" name="Freeform 185" descr="Granite"/>
              <p:cNvSpPr>
                <a:spLocks/>
              </p:cNvSpPr>
              <p:nvPr/>
            </p:nvSpPr>
            <p:spPr bwMode="auto">
              <a:xfrm>
                <a:off x="3261" y="2415"/>
                <a:ext cx="22" cy="24"/>
              </a:xfrm>
              <a:custGeom>
                <a:avLst/>
                <a:gdLst/>
                <a:ahLst/>
                <a:cxnLst>
                  <a:cxn ang="0">
                    <a:pos x="40" y="0"/>
                  </a:cxn>
                  <a:cxn ang="0">
                    <a:pos x="0" y="11"/>
                  </a:cxn>
                  <a:cxn ang="0">
                    <a:pos x="9" y="35"/>
                  </a:cxn>
                  <a:cxn ang="0">
                    <a:pos x="40" y="0"/>
                  </a:cxn>
                </a:cxnLst>
                <a:rect l="0" t="0" r="r" b="b"/>
                <a:pathLst>
                  <a:path w="40" h="35">
                    <a:moveTo>
                      <a:pt x="40" y="0"/>
                    </a:moveTo>
                    <a:lnTo>
                      <a:pt x="0" y="11"/>
                    </a:lnTo>
                    <a:lnTo>
                      <a:pt x="9" y="35"/>
                    </a:lnTo>
                    <a:lnTo>
                      <a:pt x="40"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26" name="Freeform 186" descr="Granite"/>
              <p:cNvSpPr>
                <a:spLocks/>
              </p:cNvSpPr>
              <p:nvPr/>
            </p:nvSpPr>
            <p:spPr bwMode="auto">
              <a:xfrm>
                <a:off x="4446" y="3198"/>
                <a:ext cx="559" cy="491"/>
              </a:xfrm>
              <a:custGeom>
                <a:avLst/>
                <a:gdLst/>
                <a:ahLst/>
                <a:cxnLst>
                  <a:cxn ang="0">
                    <a:pos x="1019" y="692"/>
                  </a:cxn>
                  <a:cxn ang="0">
                    <a:pos x="1016" y="371"/>
                  </a:cxn>
                  <a:cxn ang="0">
                    <a:pos x="777" y="161"/>
                  </a:cxn>
                  <a:cxn ang="0">
                    <a:pos x="777" y="94"/>
                  </a:cxn>
                  <a:cxn ang="0">
                    <a:pos x="683" y="0"/>
                  </a:cxn>
                  <a:cxn ang="0">
                    <a:pos x="685" y="161"/>
                  </a:cxn>
                  <a:cxn ang="0">
                    <a:pos x="626" y="165"/>
                  </a:cxn>
                  <a:cxn ang="0">
                    <a:pos x="541" y="117"/>
                  </a:cxn>
                  <a:cxn ang="0">
                    <a:pos x="549" y="40"/>
                  </a:cxn>
                  <a:cxn ang="0">
                    <a:pos x="450" y="32"/>
                  </a:cxn>
                  <a:cxn ang="0">
                    <a:pos x="371" y="95"/>
                  </a:cxn>
                  <a:cxn ang="0">
                    <a:pos x="318" y="78"/>
                  </a:cxn>
                  <a:cxn ang="0">
                    <a:pos x="185" y="210"/>
                  </a:cxn>
                  <a:cxn ang="0">
                    <a:pos x="0" y="317"/>
                  </a:cxn>
                  <a:cxn ang="0">
                    <a:pos x="158" y="681"/>
                  </a:cxn>
                  <a:cxn ang="0">
                    <a:pos x="331" y="615"/>
                  </a:cxn>
                  <a:cxn ang="0">
                    <a:pos x="468" y="545"/>
                  </a:cxn>
                  <a:cxn ang="0">
                    <a:pos x="654" y="621"/>
                  </a:cxn>
                  <a:cxn ang="0">
                    <a:pos x="827" y="739"/>
                  </a:cxn>
                  <a:cxn ang="0">
                    <a:pos x="937" y="739"/>
                  </a:cxn>
                  <a:cxn ang="0">
                    <a:pos x="1019" y="692"/>
                  </a:cxn>
                </a:cxnLst>
                <a:rect l="0" t="0" r="r" b="b"/>
                <a:pathLst>
                  <a:path w="1019" h="739">
                    <a:moveTo>
                      <a:pt x="1019" y="692"/>
                    </a:moveTo>
                    <a:lnTo>
                      <a:pt x="1016" y="371"/>
                    </a:lnTo>
                    <a:lnTo>
                      <a:pt x="777" y="161"/>
                    </a:lnTo>
                    <a:lnTo>
                      <a:pt x="777" y="94"/>
                    </a:lnTo>
                    <a:lnTo>
                      <a:pt x="683" y="0"/>
                    </a:lnTo>
                    <a:lnTo>
                      <a:pt x="685" y="161"/>
                    </a:lnTo>
                    <a:lnTo>
                      <a:pt x="626" y="165"/>
                    </a:lnTo>
                    <a:lnTo>
                      <a:pt x="541" y="117"/>
                    </a:lnTo>
                    <a:lnTo>
                      <a:pt x="549" y="40"/>
                    </a:lnTo>
                    <a:lnTo>
                      <a:pt x="450" y="32"/>
                    </a:lnTo>
                    <a:lnTo>
                      <a:pt x="371" y="95"/>
                    </a:lnTo>
                    <a:lnTo>
                      <a:pt x="318" y="78"/>
                    </a:lnTo>
                    <a:lnTo>
                      <a:pt x="185" y="210"/>
                    </a:lnTo>
                    <a:lnTo>
                      <a:pt x="0" y="317"/>
                    </a:lnTo>
                    <a:lnTo>
                      <a:pt x="158" y="681"/>
                    </a:lnTo>
                    <a:lnTo>
                      <a:pt x="331" y="615"/>
                    </a:lnTo>
                    <a:lnTo>
                      <a:pt x="468" y="545"/>
                    </a:lnTo>
                    <a:lnTo>
                      <a:pt x="654" y="621"/>
                    </a:lnTo>
                    <a:lnTo>
                      <a:pt x="827" y="739"/>
                    </a:lnTo>
                    <a:lnTo>
                      <a:pt x="937" y="739"/>
                    </a:lnTo>
                    <a:lnTo>
                      <a:pt x="1019" y="692"/>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27" name="Freeform 187" descr="Granite"/>
              <p:cNvSpPr>
                <a:spLocks/>
              </p:cNvSpPr>
              <p:nvPr/>
            </p:nvSpPr>
            <p:spPr bwMode="auto">
              <a:xfrm>
                <a:off x="4946" y="3733"/>
                <a:ext cx="63" cy="66"/>
              </a:xfrm>
              <a:custGeom>
                <a:avLst/>
                <a:gdLst/>
                <a:ahLst/>
                <a:cxnLst>
                  <a:cxn ang="0">
                    <a:pos x="0" y="0"/>
                  </a:cxn>
                  <a:cxn ang="0">
                    <a:pos x="60" y="13"/>
                  </a:cxn>
                  <a:cxn ang="0">
                    <a:pos x="99" y="8"/>
                  </a:cxn>
                  <a:cxn ang="0">
                    <a:pos x="115" y="70"/>
                  </a:cxn>
                  <a:cxn ang="0">
                    <a:pos x="79" y="100"/>
                  </a:cxn>
                  <a:cxn ang="0">
                    <a:pos x="28" y="57"/>
                  </a:cxn>
                  <a:cxn ang="0">
                    <a:pos x="0" y="0"/>
                  </a:cxn>
                </a:cxnLst>
                <a:rect l="0" t="0" r="r" b="b"/>
                <a:pathLst>
                  <a:path w="115" h="100">
                    <a:moveTo>
                      <a:pt x="0" y="0"/>
                    </a:moveTo>
                    <a:lnTo>
                      <a:pt x="60" y="13"/>
                    </a:lnTo>
                    <a:lnTo>
                      <a:pt x="99" y="8"/>
                    </a:lnTo>
                    <a:lnTo>
                      <a:pt x="115" y="70"/>
                    </a:lnTo>
                    <a:lnTo>
                      <a:pt x="79" y="100"/>
                    </a:lnTo>
                    <a:lnTo>
                      <a:pt x="28" y="57"/>
                    </a:lnTo>
                    <a:lnTo>
                      <a:pt x="0"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28" name="Freeform 188" descr="Granite"/>
              <p:cNvSpPr>
                <a:spLocks/>
              </p:cNvSpPr>
              <p:nvPr/>
            </p:nvSpPr>
            <p:spPr bwMode="auto">
              <a:xfrm>
                <a:off x="4164" y="2948"/>
                <a:ext cx="148" cy="190"/>
              </a:xfrm>
              <a:custGeom>
                <a:avLst/>
                <a:gdLst/>
                <a:ahLst/>
                <a:cxnLst>
                  <a:cxn ang="0">
                    <a:pos x="58" y="0"/>
                  </a:cxn>
                  <a:cxn ang="0">
                    <a:pos x="0" y="0"/>
                  </a:cxn>
                  <a:cxn ang="0">
                    <a:pos x="99" y="94"/>
                  </a:cxn>
                  <a:cxn ang="0">
                    <a:pos x="99" y="127"/>
                  </a:cxn>
                  <a:cxn ang="0">
                    <a:pos x="273" y="287"/>
                  </a:cxn>
                  <a:cxn ang="0">
                    <a:pos x="273" y="197"/>
                  </a:cxn>
                  <a:cxn ang="0">
                    <a:pos x="227" y="173"/>
                  </a:cxn>
                  <a:cxn ang="0">
                    <a:pos x="227" y="141"/>
                  </a:cxn>
                  <a:cxn ang="0">
                    <a:pos x="58" y="0"/>
                  </a:cxn>
                </a:cxnLst>
                <a:rect l="0" t="0" r="r" b="b"/>
                <a:pathLst>
                  <a:path w="273" h="287">
                    <a:moveTo>
                      <a:pt x="58" y="0"/>
                    </a:moveTo>
                    <a:lnTo>
                      <a:pt x="0" y="0"/>
                    </a:lnTo>
                    <a:lnTo>
                      <a:pt x="99" y="94"/>
                    </a:lnTo>
                    <a:lnTo>
                      <a:pt x="99" y="127"/>
                    </a:lnTo>
                    <a:lnTo>
                      <a:pt x="273" y="287"/>
                    </a:lnTo>
                    <a:lnTo>
                      <a:pt x="273" y="197"/>
                    </a:lnTo>
                    <a:lnTo>
                      <a:pt x="227" y="173"/>
                    </a:lnTo>
                    <a:lnTo>
                      <a:pt x="227" y="141"/>
                    </a:lnTo>
                    <a:lnTo>
                      <a:pt x="58"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29" name="Freeform 189" descr="Granite"/>
              <p:cNvSpPr>
                <a:spLocks/>
              </p:cNvSpPr>
              <p:nvPr/>
            </p:nvSpPr>
            <p:spPr bwMode="auto">
              <a:xfrm>
                <a:off x="4317" y="3134"/>
                <a:ext cx="212" cy="58"/>
              </a:xfrm>
              <a:custGeom>
                <a:avLst/>
                <a:gdLst/>
                <a:ahLst/>
                <a:cxnLst>
                  <a:cxn ang="0">
                    <a:pos x="0" y="11"/>
                  </a:cxn>
                  <a:cxn ang="0">
                    <a:pos x="59" y="0"/>
                  </a:cxn>
                  <a:cxn ang="0">
                    <a:pos x="328" y="53"/>
                  </a:cxn>
                  <a:cxn ang="0">
                    <a:pos x="386" y="88"/>
                  </a:cxn>
                  <a:cxn ang="0">
                    <a:pos x="0" y="11"/>
                  </a:cxn>
                </a:cxnLst>
                <a:rect l="0" t="0" r="r" b="b"/>
                <a:pathLst>
                  <a:path w="386" h="88">
                    <a:moveTo>
                      <a:pt x="0" y="11"/>
                    </a:moveTo>
                    <a:lnTo>
                      <a:pt x="59" y="0"/>
                    </a:lnTo>
                    <a:lnTo>
                      <a:pt x="328" y="53"/>
                    </a:lnTo>
                    <a:lnTo>
                      <a:pt x="386" y="88"/>
                    </a:lnTo>
                    <a:lnTo>
                      <a:pt x="0" y="11"/>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30" name="Freeform 190" descr="Granite"/>
              <p:cNvSpPr>
                <a:spLocks/>
              </p:cNvSpPr>
              <p:nvPr/>
            </p:nvSpPr>
            <p:spPr bwMode="auto">
              <a:xfrm>
                <a:off x="4365" y="2703"/>
                <a:ext cx="42" cy="32"/>
              </a:xfrm>
              <a:custGeom>
                <a:avLst/>
                <a:gdLst/>
                <a:ahLst/>
                <a:cxnLst>
                  <a:cxn ang="0">
                    <a:pos x="78" y="0"/>
                  </a:cxn>
                  <a:cxn ang="0">
                    <a:pos x="22" y="5"/>
                  </a:cxn>
                  <a:cxn ang="0">
                    <a:pos x="0" y="47"/>
                  </a:cxn>
                  <a:cxn ang="0">
                    <a:pos x="42" y="43"/>
                  </a:cxn>
                  <a:cxn ang="0">
                    <a:pos x="78" y="0"/>
                  </a:cxn>
                </a:cxnLst>
                <a:rect l="0" t="0" r="r" b="b"/>
                <a:pathLst>
                  <a:path w="78" h="47">
                    <a:moveTo>
                      <a:pt x="78" y="0"/>
                    </a:moveTo>
                    <a:lnTo>
                      <a:pt x="22" y="5"/>
                    </a:lnTo>
                    <a:lnTo>
                      <a:pt x="0" y="47"/>
                    </a:lnTo>
                    <a:lnTo>
                      <a:pt x="42" y="43"/>
                    </a:lnTo>
                    <a:lnTo>
                      <a:pt x="78"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31" name="Freeform 191" descr="Granite"/>
              <p:cNvSpPr>
                <a:spLocks/>
              </p:cNvSpPr>
              <p:nvPr/>
            </p:nvSpPr>
            <p:spPr bwMode="auto">
              <a:xfrm>
                <a:off x="4534" y="2605"/>
                <a:ext cx="39" cy="68"/>
              </a:xfrm>
              <a:custGeom>
                <a:avLst/>
                <a:gdLst/>
                <a:ahLst/>
                <a:cxnLst>
                  <a:cxn ang="0">
                    <a:pos x="71" y="0"/>
                  </a:cxn>
                  <a:cxn ang="0">
                    <a:pos x="33" y="8"/>
                  </a:cxn>
                  <a:cxn ang="0">
                    <a:pos x="0" y="60"/>
                  </a:cxn>
                  <a:cxn ang="0">
                    <a:pos x="21" y="102"/>
                  </a:cxn>
                  <a:cxn ang="0">
                    <a:pos x="71" y="0"/>
                  </a:cxn>
                </a:cxnLst>
                <a:rect l="0" t="0" r="r" b="b"/>
                <a:pathLst>
                  <a:path w="71" h="102">
                    <a:moveTo>
                      <a:pt x="71" y="0"/>
                    </a:moveTo>
                    <a:lnTo>
                      <a:pt x="33" y="8"/>
                    </a:lnTo>
                    <a:lnTo>
                      <a:pt x="0" y="60"/>
                    </a:lnTo>
                    <a:lnTo>
                      <a:pt x="21" y="102"/>
                    </a:lnTo>
                    <a:lnTo>
                      <a:pt x="71"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32" name="Freeform 192" descr="Granite"/>
              <p:cNvSpPr>
                <a:spLocks/>
              </p:cNvSpPr>
              <p:nvPr/>
            </p:nvSpPr>
            <p:spPr bwMode="auto">
              <a:xfrm>
                <a:off x="4512" y="2735"/>
                <a:ext cx="81" cy="145"/>
              </a:xfrm>
              <a:custGeom>
                <a:avLst/>
                <a:gdLst/>
                <a:ahLst/>
                <a:cxnLst>
                  <a:cxn ang="0">
                    <a:pos x="33" y="144"/>
                  </a:cxn>
                  <a:cxn ang="0">
                    <a:pos x="57" y="124"/>
                  </a:cxn>
                  <a:cxn ang="0">
                    <a:pos x="91" y="130"/>
                  </a:cxn>
                  <a:cxn ang="0">
                    <a:pos x="105" y="147"/>
                  </a:cxn>
                  <a:cxn ang="0">
                    <a:pos x="57" y="173"/>
                  </a:cxn>
                  <a:cxn ang="0">
                    <a:pos x="68" y="217"/>
                  </a:cxn>
                  <a:cxn ang="0">
                    <a:pos x="121" y="199"/>
                  </a:cxn>
                  <a:cxn ang="0">
                    <a:pos x="148" y="212"/>
                  </a:cxn>
                  <a:cxn ang="0">
                    <a:pos x="148" y="156"/>
                  </a:cxn>
                  <a:cxn ang="0">
                    <a:pos x="78" y="103"/>
                  </a:cxn>
                  <a:cxn ang="0">
                    <a:pos x="78" y="69"/>
                  </a:cxn>
                  <a:cxn ang="0">
                    <a:pos x="91" y="57"/>
                  </a:cxn>
                  <a:cxn ang="0">
                    <a:pos x="78" y="0"/>
                  </a:cxn>
                  <a:cxn ang="0">
                    <a:pos x="27" y="0"/>
                  </a:cxn>
                  <a:cxn ang="0">
                    <a:pos x="27" y="42"/>
                  </a:cxn>
                  <a:cxn ang="0">
                    <a:pos x="0" y="42"/>
                  </a:cxn>
                  <a:cxn ang="0">
                    <a:pos x="30" y="135"/>
                  </a:cxn>
                  <a:cxn ang="0">
                    <a:pos x="33" y="144"/>
                  </a:cxn>
                </a:cxnLst>
                <a:rect l="0" t="0" r="r" b="b"/>
                <a:pathLst>
                  <a:path w="148" h="217">
                    <a:moveTo>
                      <a:pt x="33" y="144"/>
                    </a:moveTo>
                    <a:lnTo>
                      <a:pt x="57" y="124"/>
                    </a:lnTo>
                    <a:lnTo>
                      <a:pt x="91" y="130"/>
                    </a:lnTo>
                    <a:lnTo>
                      <a:pt x="105" y="147"/>
                    </a:lnTo>
                    <a:lnTo>
                      <a:pt x="57" y="173"/>
                    </a:lnTo>
                    <a:lnTo>
                      <a:pt x="68" y="217"/>
                    </a:lnTo>
                    <a:lnTo>
                      <a:pt x="121" y="199"/>
                    </a:lnTo>
                    <a:lnTo>
                      <a:pt x="148" y="212"/>
                    </a:lnTo>
                    <a:lnTo>
                      <a:pt x="148" y="156"/>
                    </a:lnTo>
                    <a:lnTo>
                      <a:pt x="78" y="103"/>
                    </a:lnTo>
                    <a:lnTo>
                      <a:pt x="78" y="69"/>
                    </a:lnTo>
                    <a:lnTo>
                      <a:pt x="91" y="57"/>
                    </a:lnTo>
                    <a:lnTo>
                      <a:pt x="78" y="0"/>
                    </a:lnTo>
                    <a:lnTo>
                      <a:pt x="27" y="0"/>
                    </a:lnTo>
                    <a:lnTo>
                      <a:pt x="27" y="42"/>
                    </a:lnTo>
                    <a:lnTo>
                      <a:pt x="0" y="42"/>
                    </a:lnTo>
                    <a:lnTo>
                      <a:pt x="30" y="135"/>
                    </a:lnTo>
                    <a:lnTo>
                      <a:pt x="33" y="144"/>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33" name="Freeform 193" descr="Granite"/>
              <p:cNvSpPr>
                <a:spLocks/>
              </p:cNvSpPr>
              <p:nvPr/>
            </p:nvSpPr>
            <p:spPr bwMode="auto">
              <a:xfrm>
                <a:off x="4882" y="2214"/>
                <a:ext cx="88" cy="89"/>
              </a:xfrm>
              <a:custGeom>
                <a:avLst/>
                <a:gdLst/>
                <a:ahLst/>
                <a:cxnLst>
                  <a:cxn ang="0">
                    <a:pos x="31" y="78"/>
                  </a:cxn>
                  <a:cxn ang="0">
                    <a:pos x="90" y="0"/>
                  </a:cxn>
                  <a:cxn ang="0">
                    <a:pos x="122" y="42"/>
                  </a:cxn>
                  <a:cxn ang="0">
                    <a:pos x="164" y="32"/>
                  </a:cxn>
                  <a:cxn ang="0">
                    <a:pos x="161" y="71"/>
                  </a:cxn>
                  <a:cxn ang="0">
                    <a:pos x="83" y="115"/>
                  </a:cxn>
                  <a:cxn ang="0">
                    <a:pos x="30" y="101"/>
                  </a:cxn>
                  <a:cxn ang="0">
                    <a:pos x="30" y="124"/>
                  </a:cxn>
                  <a:cxn ang="0">
                    <a:pos x="0" y="136"/>
                  </a:cxn>
                  <a:cxn ang="0">
                    <a:pos x="0" y="87"/>
                  </a:cxn>
                  <a:cxn ang="0">
                    <a:pos x="31" y="78"/>
                  </a:cxn>
                </a:cxnLst>
                <a:rect l="0" t="0" r="r" b="b"/>
                <a:pathLst>
                  <a:path w="164" h="136">
                    <a:moveTo>
                      <a:pt x="31" y="78"/>
                    </a:moveTo>
                    <a:lnTo>
                      <a:pt x="90" y="0"/>
                    </a:lnTo>
                    <a:lnTo>
                      <a:pt x="122" y="42"/>
                    </a:lnTo>
                    <a:lnTo>
                      <a:pt x="164" y="32"/>
                    </a:lnTo>
                    <a:lnTo>
                      <a:pt x="161" y="71"/>
                    </a:lnTo>
                    <a:lnTo>
                      <a:pt x="83" y="115"/>
                    </a:lnTo>
                    <a:lnTo>
                      <a:pt x="30" y="101"/>
                    </a:lnTo>
                    <a:lnTo>
                      <a:pt x="30" y="124"/>
                    </a:lnTo>
                    <a:lnTo>
                      <a:pt x="0" y="136"/>
                    </a:lnTo>
                    <a:lnTo>
                      <a:pt x="0" y="87"/>
                    </a:lnTo>
                    <a:lnTo>
                      <a:pt x="31" y="78"/>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34" name="Freeform 194" descr="Granite"/>
              <p:cNvSpPr>
                <a:spLocks/>
              </p:cNvSpPr>
              <p:nvPr/>
            </p:nvSpPr>
            <p:spPr bwMode="auto">
              <a:xfrm>
                <a:off x="4932" y="2004"/>
                <a:ext cx="86" cy="202"/>
              </a:xfrm>
              <a:custGeom>
                <a:avLst/>
                <a:gdLst/>
                <a:ahLst/>
                <a:cxnLst>
                  <a:cxn ang="0">
                    <a:pos x="0" y="304"/>
                  </a:cxn>
                  <a:cxn ang="0">
                    <a:pos x="120" y="3"/>
                  </a:cxn>
                  <a:cxn ang="0">
                    <a:pos x="153" y="0"/>
                  </a:cxn>
                  <a:cxn ang="0">
                    <a:pos x="107" y="103"/>
                  </a:cxn>
                  <a:cxn ang="0">
                    <a:pos x="106" y="195"/>
                  </a:cxn>
                  <a:cxn ang="0">
                    <a:pos x="68" y="183"/>
                  </a:cxn>
                  <a:cxn ang="0">
                    <a:pos x="48" y="283"/>
                  </a:cxn>
                  <a:cxn ang="0">
                    <a:pos x="0" y="304"/>
                  </a:cxn>
                </a:cxnLst>
                <a:rect l="0" t="0" r="r" b="b"/>
                <a:pathLst>
                  <a:path w="153" h="304">
                    <a:moveTo>
                      <a:pt x="0" y="304"/>
                    </a:moveTo>
                    <a:lnTo>
                      <a:pt x="120" y="3"/>
                    </a:lnTo>
                    <a:lnTo>
                      <a:pt x="153" y="0"/>
                    </a:lnTo>
                    <a:lnTo>
                      <a:pt x="107" y="103"/>
                    </a:lnTo>
                    <a:lnTo>
                      <a:pt x="106" y="195"/>
                    </a:lnTo>
                    <a:lnTo>
                      <a:pt x="68" y="183"/>
                    </a:lnTo>
                    <a:lnTo>
                      <a:pt x="48" y="283"/>
                    </a:lnTo>
                    <a:lnTo>
                      <a:pt x="0" y="304"/>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35" name="Freeform 195" descr="Granite"/>
              <p:cNvSpPr>
                <a:spLocks/>
              </p:cNvSpPr>
              <p:nvPr/>
            </p:nvSpPr>
            <p:spPr bwMode="auto">
              <a:xfrm>
                <a:off x="4659" y="3042"/>
                <a:ext cx="276" cy="144"/>
              </a:xfrm>
              <a:custGeom>
                <a:avLst/>
                <a:gdLst/>
                <a:ahLst/>
                <a:cxnLst>
                  <a:cxn ang="0">
                    <a:pos x="494" y="193"/>
                  </a:cxn>
                  <a:cxn ang="0">
                    <a:pos x="426" y="157"/>
                  </a:cxn>
                  <a:cxn ang="0">
                    <a:pos x="383" y="82"/>
                  </a:cxn>
                  <a:cxn ang="0">
                    <a:pos x="172" y="21"/>
                  </a:cxn>
                  <a:cxn ang="0">
                    <a:pos x="131" y="55"/>
                  </a:cxn>
                  <a:cxn ang="0">
                    <a:pos x="105" y="53"/>
                  </a:cxn>
                  <a:cxn ang="0">
                    <a:pos x="99" y="0"/>
                  </a:cxn>
                  <a:cxn ang="0">
                    <a:pos x="0" y="8"/>
                  </a:cxn>
                  <a:cxn ang="0">
                    <a:pos x="42" y="44"/>
                  </a:cxn>
                  <a:cxn ang="0">
                    <a:pos x="55" y="68"/>
                  </a:cxn>
                  <a:cxn ang="0">
                    <a:pos x="204" y="110"/>
                  </a:cxn>
                  <a:cxn ang="0">
                    <a:pos x="207" y="175"/>
                  </a:cxn>
                  <a:cxn ang="0">
                    <a:pos x="341" y="198"/>
                  </a:cxn>
                  <a:cxn ang="0">
                    <a:pos x="339" y="141"/>
                  </a:cxn>
                  <a:cxn ang="0">
                    <a:pos x="452" y="218"/>
                  </a:cxn>
                  <a:cxn ang="0">
                    <a:pos x="504" y="215"/>
                  </a:cxn>
                  <a:cxn ang="0">
                    <a:pos x="502" y="194"/>
                  </a:cxn>
                  <a:cxn ang="0">
                    <a:pos x="494" y="193"/>
                  </a:cxn>
                </a:cxnLst>
                <a:rect l="0" t="0" r="r" b="b"/>
                <a:pathLst>
                  <a:path w="504" h="218">
                    <a:moveTo>
                      <a:pt x="494" y="193"/>
                    </a:moveTo>
                    <a:lnTo>
                      <a:pt x="426" y="157"/>
                    </a:lnTo>
                    <a:lnTo>
                      <a:pt x="383" y="82"/>
                    </a:lnTo>
                    <a:lnTo>
                      <a:pt x="172" y="21"/>
                    </a:lnTo>
                    <a:lnTo>
                      <a:pt x="131" y="55"/>
                    </a:lnTo>
                    <a:lnTo>
                      <a:pt x="105" y="53"/>
                    </a:lnTo>
                    <a:lnTo>
                      <a:pt x="99" y="0"/>
                    </a:lnTo>
                    <a:lnTo>
                      <a:pt x="0" y="8"/>
                    </a:lnTo>
                    <a:lnTo>
                      <a:pt x="42" y="44"/>
                    </a:lnTo>
                    <a:lnTo>
                      <a:pt x="55" y="68"/>
                    </a:lnTo>
                    <a:lnTo>
                      <a:pt x="204" y="110"/>
                    </a:lnTo>
                    <a:lnTo>
                      <a:pt x="207" y="175"/>
                    </a:lnTo>
                    <a:lnTo>
                      <a:pt x="341" y="198"/>
                    </a:lnTo>
                    <a:lnTo>
                      <a:pt x="339" y="141"/>
                    </a:lnTo>
                    <a:lnTo>
                      <a:pt x="452" y="218"/>
                    </a:lnTo>
                    <a:lnTo>
                      <a:pt x="504" y="215"/>
                    </a:lnTo>
                    <a:lnTo>
                      <a:pt x="502" y="194"/>
                    </a:lnTo>
                    <a:lnTo>
                      <a:pt x="494" y="193"/>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36" name="Freeform 196" descr="Granite"/>
              <p:cNvSpPr>
                <a:spLocks/>
              </p:cNvSpPr>
              <p:nvPr/>
            </p:nvSpPr>
            <p:spPr bwMode="auto">
              <a:xfrm>
                <a:off x="4910" y="3098"/>
                <a:ext cx="53" cy="30"/>
              </a:xfrm>
              <a:custGeom>
                <a:avLst/>
                <a:gdLst/>
                <a:ahLst/>
                <a:cxnLst>
                  <a:cxn ang="0">
                    <a:pos x="0" y="23"/>
                  </a:cxn>
                  <a:cxn ang="0">
                    <a:pos x="97" y="0"/>
                  </a:cxn>
                  <a:cxn ang="0">
                    <a:pos x="83" y="34"/>
                  </a:cxn>
                  <a:cxn ang="0">
                    <a:pos x="33" y="43"/>
                  </a:cxn>
                  <a:cxn ang="0">
                    <a:pos x="0" y="23"/>
                  </a:cxn>
                </a:cxnLst>
                <a:rect l="0" t="0" r="r" b="b"/>
                <a:pathLst>
                  <a:path w="97" h="43">
                    <a:moveTo>
                      <a:pt x="0" y="23"/>
                    </a:moveTo>
                    <a:lnTo>
                      <a:pt x="97" y="0"/>
                    </a:lnTo>
                    <a:lnTo>
                      <a:pt x="83" y="34"/>
                    </a:lnTo>
                    <a:lnTo>
                      <a:pt x="33" y="43"/>
                    </a:lnTo>
                    <a:lnTo>
                      <a:pt x="0" y="23"/>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37" name="Freeform 197" descr="Granite"/>
              <p:cNvSpPr>
                <a:spLocks/>
              </p:cNvSpPr>
              <p:nvPr/>
            </p:nvSpPr>
            <p:spPr bwMode="auto">
              <a:xfrm>
                <a:off x="5331" y="3294"/>
                <a:ext cx="33" cy="24"/>
              </a:xfrm>
              <a:custGeom>
                <a:avLst/>
                <a:gdLst/>
                <a:ahLst/>
                <a:cxnLst>
                  <a:cxn ang="0">
                    <a:pos x="0" y="14"/>
                  </a:cxn>
                  <a:cxn ang="0">
                    <a:pos x="29" y="0"/>
                  </a:cxn>
                  <a:cxn ang="0">
                    <a:pos x="60" y="14"/>
                  </a:cxn>
                  <a:cxn ang="0">
                    <a:pos x="33" y="37"/>
                  </a:cxn>
                  <a:cxn ang="0">
                    <a:pos x="0" y="14"/>
                  </a:cxn>
                </a:cxnLst>
                <a:rect l="0" t="0" r="r" b="b"/>
                <a:pathLst>
                  <a:path w="60" h="37">
                    <a:moveTo>
                      <a:pt x="0" y="14"/>
                    </a:moveTo>
                    <a:lnTo>
                      <a:pt x="29" y="0"/>
                    </a:lnTo>
                    <a:lnTo>
                      <a:pt x="60" y="14"/>
                    </a:lnTo>
                    <a:lnTo>
                      <a:pt x="33" y="37"/>
                    </a:lnTo>
                    <a:lnTo>
                      <a:pt x="0" y="14"/>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38" name="Freeform 198" descr="Granite"/>
              <p:cNvSpPr>
                <a:spLocks/>
              </p:cNvSpPr>
              <p:nvPr/>
            </p:nvSpPr>
            <p:spPr bwMode="auto">
              <a:xfrm>
                <a:off x="4827" y="1275"/>
                <a:ext cx="53" cy="32"/>
              </a:xfrm>
              <a:custGeom>
                <a:avLst/>
                <a:gdLst/>
                <a:ahLst/>
                <a:cxnLst>
                  <a:cxn ang="0">
                    <a:pos x="0" y="4"/>
                  </a:cxn>
                  <a:cxn ang="0">
                    <a:pos x="43" y="0"/>
                  </a:cxn>
                  <a:cxn ang="0">
                    <a:pos x="97" y="47"/>
                  </a:cxn>
                  <a:cxn ang="0">
                    <a:pos x="0" y="47"/>
                  </a:cxn>
                  <a:cxn ang="0">
                    <a:pos x="0" y="4"/>
                  </a:cxn>
                </a:cxnLst>
                <a:rect l="0" t="0" r="r" b="b"/>
                <a:pathLst>
                  <a:path w="97" h="47">
                    <a:moveTo>
                      <a:pt x="0" y="4"/>
                    </a:moveTo>
                    <a:lnTo>
                      <a:pt x="43" y="0"/>
                    </a:lnTo>
                    <a:lnTo>
                      <a:pt x="97" y="47"/>
                    </a:lnTo>
                    <a:lnTo>
                      <a:pt x="0" y="47"/>
                    </a:lnTo>
                    <a:lnTo>
                      <a:pt x="0" y="4"/>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39" name="Freeform 199" descr="Granite"/>
              <p:cNvSpPr>
                <a:spLocks/>
              </p:cNvSpPr>
              <p:nvPr/>
            </p:nvSpPr>
            <p:spPr bwMode="auto">
              <a:xfrm>
                <a:off x="4783" y="1132"/>
                <a:ext cx="117" cy="97"/>
              </a:xfrm>
              <a:custGeom>
                <a:avLst/>
                <a:gdLst/>
                <a:ahLst/>
                <a:cxnLst>
                  <a:cxn ang="0">
                    <a:pos x="43" y="148"/>
                  </a:cxn>
                  <a:cxn ang="0">
                    <a:pos x="0" y="110"/>
                  </a:cxn>
                  <a:cxn ang="0">
                    <a:pos x="0" y="17"/>
                  </a:cxn>
                  <a:cxn ang="0">
                    <a:pos x="55" y="0"/>
                  </a:cxn>
                  <a:cxn ang="0">
                    <a:pos x="213" y="90"/>
                  </a:cxn>
                  <a:cxn ang="0">
                    <a:pos x="213" y="120"/>
                  </a:cxn>
                  <a:cxn ang="0">
                    <a:pos x="43" y="148"/>
                  </a:cxn>
                </a:cxnLst>
                <a:rect l="0" t="0" r="r" b="b"/>
                <a:pathLst>
                  <a:path w="213" h="148">
                    <a:moveTo>
                      <a:pt x="43" y="148"/>
                    </a:moveTo>
                    <a:lnTo>
                      <a:pt x="0" y="110"/>
                    </a:lnTo>
                    <a:lnTo>
                      <a:pt x="0" y="17"/>
                    </a:lnTo>
                    <a:lnTo>
                      <a:pt x="55" y="0"/>
                    </a:lnTo>
                    <a:lnTo>
                      <a:pt x="213" y="90"/>
                    </a:lnTo>
                    <a:lnTo>
                      <a:pt x="213" y="120"/>
                    </a:lnTo>
                    <a:lnTo>
                      <a:pt x="43" y="148"/>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40" name="Freeform 200" descr="Granite"/>
              <p:cNvSpPr>
                <a:spLocks/>
              </p:cNvSpPr>
              <p:nvPr/>
            </p:nvSpPr>
            <p:spPr bwMode="auto">
              <a:xfrm>
                <a:off x="5406" y="1393"/>
                <a:ext cx="56" cy="28"/>
              </a:xfrm>
              <a:custGeom>
                <a:avLst/>
                <a:gdLst/>
                <a:ahLst/>
                <a:cxnLst>
                  <a:cxn ang="0">
                    <a:pos x="0" y="33"/>
                  </a:cxn>
                  <a:cxn ang="0">
                    <a:pos x="31" y="0"/>
                  </a:cxn>
                  <a:cxn ang="0">
                    <a:pos x="65" y="0"/>
                  </a:cxn>
                  <a:cxn ang="0">
                    <a:pos x="105" y="23"/>
                  </a:cxn>
                  <a:cxn ang="0">
                    <a:pos x="73" y="43"/>
                  </a:cxn>
                  <a:cxn ang="0">
                    <a:pos x="0" y="33"/>
                  </a:cxn>
                </a:cxnLst>
                <a:rect l="0" t="0" r="r" b="b"/>
                <a:pathLst>
                  <a:path w="105" h="43">
                    <a:moveTo>
                      <a:pt x="0" y="33"/>
                    </a:moveTo>
                    <a:lnTo>
                      <a:pt x="31" y="0"/>
                    </a:lnTo>
                    <a:lnTo>
                      <a:pt x="65" y="0"/>
                    </a:lnTo>
                    <a:lnTo>
                      <a:pt x="105" y="23"/>
                    </a:lnTo>
                    <a:lnTo>
                      <a:pt x="73" y="43"/>
                    </a:lnTo>
                    <a:lnTo>
                      <a:pt x="0" y="33"/>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41" name="Freeform 201" descr="Granite"/>
              <p:cNvSpPr>
                <a:spLocks/>
              </p:cNvSpPr>
              <p:nvPr/>
            </p:nvSpPr>
            <p:spPr bwMode="auto">
              <a:xfrm>
                <a:off x="873" y="1245"/>
                <a:ext cx="143" cy="174"/>
              </a:xfrm>
              <a:custGeom>
                <a:avLst/>
                <a:gdLst/>
                <a:ahLst/>
                <a:cxnLst>
                  <a:cxn ang="0">
                    <a:pos x="88" y="13"/>
                  </a:cxn>
                  <a:cxn ang="0">
                    <a:pos x="154" y="0"/>
                  </a:cxn>
                  <a:cxn ang="0">
                    <a:pos x="263" y="56"/>
                  </a:cxn>
                  <a:cxn ang="0">
                    <a:pos x="181" y="142"/>
                  </a:cxn>
                  <a:cxn ang="0">
                    <a:pos x="181" y="207"/>
                  </a:cxn>
                  <a:cxn ang="0">
                    <a:pos x="81" y="263"/>
                  </a:cxn>
                  <a:cxn ang="0">
                    <a:pos x="54" y="210"/>
                  </a:cxn>
                  <a:cxn ang="0">
                    <a:pos x="0" y="210"/>
                  </a:cxn>
                  <a:cxn ang="0">
                    <a:pos x="0" y="162"/>
                  </a:cxn>
                  <a:cxn ang="0">
                    <a:pos x="88" y="13"/>
                  </a:cxn>
                </a:cxnLst>
                <a:rect l="0" t="0" r="r" b="b"/>
                <a:pathLst>
                  <a:path w="263" h="263">
                    <a:moveTo>
                      <a:pt x="88" y="13"/>
                    </a:moveTo>
                    <a:lnTo>
                      <a:pt x="154" y="0"/>
                    </a:lnTo>
                    <a:lnTo>
                      <a:pt x="263" y="56"/>
                    </a:lnTo>
                    <a:lnTo>
                      <a:pt x="181" y="142"/>
                    </a:lnTo>
                    <a:lnTo>
                      <a:pt x="181" y="207"/>
                    </a:lnTo>
                    <a:lnTo>
                      <a:pt x="81" y="263"/>
                    </a:lnTo>
                    <a:lnTo>
                      <a:pt x="54" y="210"/>
                    </a:lnTo>
                    <a:lnTo>
                      <a:pt x="0" y="210"/>
                    </a:lnTo>
                    <a:lnTo>
                      <a:pt x="0" y="162"/>
                    </a:lnTo>
                    <a:lnTo>
                      <a:pt x="88" y="13"/>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42" name="Freeform 202" descr="Granite"/>
              <p:cNvSpPr>
                <a:spLocks/>
              </p:cNvSpPr>
              <p:nvPr/>
            </p:nvSpPr>
            <p:spPr bwMode="auto">
              <a:xfrm>
                <a:off x="1226" y="1287"/>
                <a:ext cx="83" cy="122"/>
              </a:xfrm>
              <a:custGeom>
                <a:avLst/>
                <a:gdLst/>
                <a:ahLst/>
                <a:cxnLst>
                  <a:cxn ang="0">
                    <a:pos x="116" y="0"/>
                  </a:cxn>
                  <a:cxn ang="0">
                    <a:pos x="40" y="6"/>
                  </a:cxn>
                  <a:cxn ang="0">
                    <a:pos x="43" y="53"/>
                  </a:cxn>
                  <a:cxn ang="0">
                    <a:pos x="0" y="110"/>
                  </a:cxn>
                  <a:cxn ang="0">
                    <a:pos x="55" y="124"/>
                  </a:cxn>
                  <a:cxn ang="0">
                    <a:pos x="109" y="183"/>
                  </a:cxn>
                  <a:cxn ang="0">
                    <a:pos x="151" y="144"/>
                  </a:cxn>
                  <a:cxn ang="0">
                    <a:pos x="147" y="56"/>
                  </a:cxn>
                  <a:cxn ang="0">
                    <a:pos x="120" y="56"/>
                  </a:cxn>
                  <a:cxn ang="0">
                    <a:pos x="116" y="0"/>
                  </a:cxn>
                </a:cxnLst>
                <a:rect l="0" t="0" r="r" b="b"/>
                <a:pathLst>
                  <a:path w="151" h="183">
                    <a:moveTo>
                      <a:pt x="116" y="0"/>
                    </a:moveTo>
                    <a:lnTo>
                      <a:pt x="40" y="6"/>
                    </a:lnTo>
                    <a:lnTo>
                      <a:pt x="43" y="53"/>
                    </a:lnTo>
                    <a:lnTo>
                      <a:pt x="0" y="110"/>
                    </a:lnTo>
                    <a:lnTo>
                      <a:pt x="55" y="124"/>
                    </a:lnTo>
                    <a:lnTo>
                      <a:pt x="109" y="183"/>
                    </a:lnTo>
                    <a:lnTo>
                      <a:pt x="151" y="144"/>
                    </a:lnTo>
                    <a:lnTo>
                      <a:pt x="147" y="56"/>
                    </a:lnTo>
                    <a:lnTo>
                      <a:pt x="120" y="56"/>
                    </a:lnTo>
                    <a:lnTo>
                      <a:pt x="116"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43" name="Freeform 203" descr="Granite"/>
              <p:cNvSpPr>
                <a:spLocks/>
              </p:cNvSpPr>
              <p:nvPr/>
            </p:nvSpPr>
            <p:spPr bwMode="auto">
              <a:xfrm>
                <a:off x="1333" y="1261"/>
                <a:ext cx="46" cy="88"/>
              </a:xfrm>
              <a:custGeom>
                <a:avLst/>
                <a:gdLst/>
                <a:ahLst/>
                <a:cxnLst>
                  <a:cxn ang="0">
                    <a:pos x="16" y="0"/>
                  </a:cxn>
                  <a:cxn ang="0">
                    <a:pos x="86" y="7"/>
                  </a:cxn>
                  <a:cxn ang="0">
                    <a:pos x="78" y="126"/>
                  </a:cxn>
                  <a:cxn ang="0">
                    <a:pos x="0" y="130"/>
                  </a:cxn>
                  <a:cxn ang="0">
                    <a:pos x="16" y="0"/>
                  </a:cxn>
                </a:cxnLst>
                <a:rect l="0" t="0" r="r" b="b"/>
                <a:pathLst>
                  <a:path w="86" h="130">
                    <a:moveTo>
                      <a:pt x="16" y="0"/>
                    </a:moveTo>
                    <a:lnTo>
                      <a:pt x="86" y="7"/>
                    </a:lnTo>
                    <a:lnTo>
                      <a:pt x="78" y="126"/>
                    </a:lnTo>
                    <a:lnTo>
                      <a:pt x="0" y="130"/>
                    </a:lnTo>
                    <a:lnTo>
                      <a:pt x="16"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44" name="Freeform 204" descr="Granite"/>
              <p:cNvSpPr>
                <a:spLocks/>
              </p:cNvSpPr>
              <p:nvPr/>
            </p:nvSpPr>
            <p:spPr bwMode="auto">
              <a:xfrm>
                <a:off x="1309" y="1387"/>
                <a:ext cx="70" cy="110"/>
              </a:xfrm>
              <a:custGeom>
                <a:avLst/>
                <a:gdLst/>
                <a:ahLst/>
                <a:cxnLst>
                  <a:cxn ang="0">
                    <a:pos x="34" y="0"/>
                  </a:cxn>
                  <a:cxn ang="0">
                    <a:pos x="81" y="20"/>
                  </a:cxn>
                  <a:cxn ang="0">
                    <a:pos x="128" y="164"/>
                  </a:cxn>
                  <a:cxn ang="0">
                    <a:pos x="0" y="167"/>
                  </a:cxn>
                  <a:cxn ang="0">
                    <a:pos x="34" y="0"/>
                  </a:cxn>
                </a:cxnLst>
                <a:rect l="0" t="0" r="r" b="b"/>
                <a:pathLst>
                  <a:path w="128" h="167">
                    <a:moveTo>
                      <a:pt x="34" y="0"/>
                    </a:moveTo>
                    <a:lnTo>
                      <a:pt x="81" y="20"/>
                    </a:lnTo>
                    <a:lnTo>
                      <a:pt x="128" y="164"/>
                    </a:lnTo>
                    <a:lnTo>
                      <a:pt x="0" y="167"/>
                    </a:lnTo>
                    <a:lnTo>
                      <a:pt x="34"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45" name="Freeform 205" descr="Granite"/>
              <p:cNvSpPr>
                <a:spLocks/>
              </p:cNvSpPr>
              <p:nvPr/>
            </p:nvSpPr>
            <p:spPr bwMode="auto">
              <a:xfrm>
                <a:off x="1358" y="1116"/>
                <a:ext cx="201" cy="137"/>
              </a:xfrm>
              <a:custGeom>
                <a:avLst/>
                <a:gdLst/>
                <a:ahLst/>
                <a:cxnLst>
                  <a:cxn ang="0">
                    <a:pos x="368" y="106"/>
                  </a:cxn>
                  <a:cxn ang="0">
                    <a:pos x="368" y="207"/>
                  </a:cxn>
                  <a:cxn ang="0">
                    <a:pos x="94" y="207"/>
                  </a:cxn>
                  <a:cxn ang="0">
                    <a:pos x="40" y="120"/>
                  </a:cxn>
                  <a:cxn ang="0">
                    <a:pos x="0" y="10"/>
                  </a:cxn>
                  <a:cxn ang="0">
                    <a:pos x="44" y="0"/>
                  </a:cxn>
                  <a:cxn ang="0">
                    <a:pos x="109" y="83"/>
                  </a:cxn>
                  <a:cxn ang="0">
                    <a:pos x="136" y="120"/>
                  </a:cxn>
                  <a:cxn ang="0">
                    <a:pos x="275" y="86"/>
                  </a:cxn>
                  <a:cxn ang="0">
                    <a:pos x="368" y="106"/>
                  </a:cxn>
                </a:cxnLst>
                <a:rect l="0" t="0" r="r" b="b"/>
                <a:pathLst>
                  <a:path w="368" h="207">
                    <a:moveTo>
                      <a:pt x="368" y="106"/>
                    </a:moveTo>
                    <a:lnTo>
                      <a:pt x="368" y="207"/>
                    </a:lnTo>
                    <a:lnTo>
                      <a:pt x="94" y="207"/>
                    </a:lnTo>
                    <a:lnTo>
                      <a:pt x="40" y="120"/>
                    </a:lnTo>
                    <a:lnTo>
                      <a:pt x="0" y="10"/>
                    </a:lnTo>
                    <a:lnTo>
                      <a:pt x="44" y="0"/>
                    </a:lnTo>
                    <a:lnTo>
                      <a:pt x="109" y="83"/>
                    </a:lnTo>
                    <a:lnTo>
                      <a:pt x="136" y="120"/>
                    </a:lnTo>
                    <a:lnTo>
                      <a:pt x="275" y="86"/>
                    </a:lnTo>
                    <a:lnTo>
                      <a:pt x="368" y="106"/>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46" name="Freeform 206" descr="Granite"/>
              <p:cNvSpPr>
                <a:spLocks/>
              </p:cNvSpPr>
              <p:nvPr/>
            </p:nvSpPr>
            <p:spPr bwMode="auto">
              <a:xfrm>
                <a:off x="1312" y="1175"/>
                <a:ext cx="46" cy="64"/>
              </a:xfrm>
              <a:custGeom>
                <a:avLst/>
                <a:gdLst/>
                <a:ahLst/>
                <a:cxnLst>
                  <a:cxn ang="0">
                    <a:pos x="84" y="46"/>
                  </a:cxn>
                  <a:cxn ang="0">
                    <a:pos x="77" y="97"/>
                  </a:cxn>
                  <a:cxn ang="0">
                    <a:pos x="0" y="53"/>
                  </a:cxn>
                  <a:cxn ang="0">
                    <a:pos x="19" y="0"/>
                  </a:cxn>
                  <a:cxn ang="0">
                    <a:pos x="84" y="46"/>
                  </a:cxn>
                </a:cxnLst>
                <a:rect l="0" t="0" r="r" b="b"/>
                <a:pathLst>
                  <a:path w="84" h="97">
                    <a:moveTo>
                      <a:pt x="84" y="46"/>
                    </a:moveTo>
                    <a:lnTo>
                      <a:pt x="77" y="97"/>
                    </a:lnTo>
                    <a:lnTo>
                      <a:pt x="0" y="53"/>
                    </a:lnTo>
                    <a:lnTo>
                      <a:pt x="19" y="0"/>
                    </a:lnTo>
                    <a:lnTo>
                      <a:pt x="84" y="46"/>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47" name="Freeform 207" descr="Granite"/>
              <p:cNvSpPr>
                <a:spLocks/>
              </p:cNvSpPr>
              <p:nvPr/>
            </p:nvSpPr>
            <p:spPr bwMode="auto">
              <a:xfrm>
                <a:off x="1320" y="1026"/>
                <a:ext cx="35" cy="38"/>
              </a:xfrm>
              <a:custGeom>
                <a:avLst/>
                <a:gdLst/>
                <a:ahLst/>
                <a:cxnLst>
                  <a:cxn ang="0">
                    <a:pos x="62" y="57"/>
                  </a:cxn>
                  <a:cxn ang="0">
                    <a:pos x="65" y="0"/>
                  </a:cxn>
                  <a:cxn ang="0">
                    <a:pos x="0" y="10"/>
                  </a:cxn>
                  <a:cxn ang="0">
                    <a:pos x="12" y="44"/>
                  </a:cxn>
                  <a:cxn ang="0">
                    <a:pos x="62" y="57"/>
                  </a:cxn>
                </a:cxnLst>
                <a:rect l="0" t="0" r="r" b="b"/>
                <a:pathLst>
                  <a:path w="65" h="57">
                    <a:moveTo>
                      <a:pt x="62" y="57"/>
                    </a:moveTo>
                    <a:lnTo>
                      <a:pt x="65" y="0"/>
                    </a:lnTo>
                    <a:lnTo>
                      <a:pt x="0" y="10"/>
                    </a:lnTo>
                    <a:lnTo>
                      <a:pt x="12" y="44"/>
                    </a:lnTo>
                    <a:lnTo>
                      <a:pt x="62" y="57"/>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48" name="Freeform 208" descr="Granite"/>
              <p:cNvSpPr>
                <a:spLocks/>
              </p:cNvSpPr>
              <p:nvPr/>
            </p:nvSpPr>
            <p:spPr bwMode="auto">
              <a:xfrm>
                <a:off x="1279" y="978"/>
                <a:ext cx="50" cy="52"/>
              </a:xfrm>
              <a:custGeom>
                <a:avLst/>
                <a:gdLst/>
                <a:ahLst/>
                <a:cxnLst>
                  <a:cxn ang="0">
                    <a:pos x="54" y="77"/>
                  </a:cxn>
                  <a:cxn ang="0">
                    <a:pos x="92" y="47"/>
                  </a:cxn>
                  <a:cxn ang="0">
                    <a:pos x="66" y="0"/>
                  </a:cxn>
                  <a:cxn ang="0">
                    <a:pos x="0" y="50"/>
                  </a:cxn>
                  <a:cxn ang="0">
                    <a:pos x="54" y="77"/>
                  </a:cxn>
                </a:cxnLst>
                <a:rect l="0" t="0" r="r" b="b"/>
                <a:pathLst>
                  <a:path w="92" h="77">
                    <a:moveTo>
                      <a:pt x="54" y="77"/>
                    </a:moveTo>
                    <a:lnTo>
                      <a:pt x="92" y="47"/>
                    </a:lnTo>
                    <a:lnTo>
                      <a:pt x="66" y="0"/>
                    </a:lnTo>
                    <a:lnTo>
                      <a:pt x="0" y="50"/>
                    </a:lnTo>
                    <a:lnTo>
                      <a:pt x="54" y="77"/>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49" name="Freeform 209" descr="Granite"/>
              <p:cNvSpPr>
                <a:spLocks/>
              </p:cNvSpPr>
              <p:nvPr/>
            </p:nvSpPr>
            <p:spPr bwMode="auto">
              <a:xfrm>
                <a:off x="1174" y="1034"/>
                <a:ext cx="39" cy="50"/>
              </a:xfrm>
              <a:custGeom>
                <a:avLst/>
                <a:gdLst/>
                <a:ahLst/>
                <a:cxnLst>
                  <a:cxn ang="0">
                    <a:pos x="69" y="40"/>
                  </a:cxn>
                  <a:cxn ang="0">
                    <a:pos x="34" y="0"/>
                  </a:cxn>
                  <a:cxn ang="0">
                    <a:pos x="0" y="24"/>
                  </a:cxn>
                  <a:cxn ang="0">
                    <a:pos x="15" y="77"/>
                  </a:cxn>
                  <a:cxn ang="0">
                    <a:pos x="69" y="40"/>
                  </a:cxn>
                </a:cxnLst>
                <a:rect l="0" t="0" r="r" b="b"/>
                <a:pathLst>
                  <a:path w="69" h="77">
                    <a:moveTo>
                      <a:pt x="69" y="40"/>
                    </a:moveTo>
                    <a:lnTo>
                      <a:pt x="34" y="0"/>
                    </a:lnTo>
                    <a:lnTo>
                      <a:pt x="0" y="24"/>
                    </a:lnTo>
                    <a:lnTo>
                      <a:pt x="15" y="77"/>
                    </a:lnTo>
                    <a:lnTo>
                      <a:pt x="69" y="4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50" name="Freeform 210" descr="Granite"/>
              <p:cNvSpPr>
                <a:spLocks/>
              </p:cNvSpPr>
              <p:nvPr/>
            </p:nvSpPr>
            <p:spPr bwMode="auto">
              <a:xfrm>
                <a:off x="1040" y="1004"/>
                <a:ext cx="85" cy="62"/>
              </a:xfrm>
              <a:custGeom>
                <a:avLst/>
                <a:gdLst/>
                <a:ahLst/>
                <a:cxnLst>
                  <a:cxn ang="0">
                    <a:pos x="107" y="0"/>
                  </a:cxn>
                  <a:cxn ang="0">
                    <a:pos x="0" y="17"/>
                  </a:cxn>
                  <a:cxn ang="0">
                    <a:pos x="23" y="70"/>
                  </a:cxn>
                  <a:cxn ang="0">
                    <a:pos x="100" y="93"/>
                  </a:cxn>
                  <a:cxn ang="0">
                    <a:pos x="159" y="53"/>
                  </a:cxn>
                  <a:cxn ang="0">
                    <a:pos x="107" y="0"/>
                  </a:cxn>
                </a:cxnLst>
                <a:rect l="0" t="0" r="r" b="b"/>
                <a:pathLst>
                  <a:path w="159" h="93">
                    <a:moveTo>
                      <a:pt x="107" y="0"/>
                    </a:moveTo>
                    <a:lnTo>
                      <a:pt x="0" y="17"/>
                    </a:lnTo>
                    <a:lnTo>
                      <a:pt x="23" y="70"/>
                    </a:lnTo>
                    <a:lnTo>
                      <a:pt x="100" y="93"/>
                    </a:lnTo>
                    <a:lnTo>
                      <a:pt x="159" y="53"/>
                    </a:lnTo>
                    <a:lnTo>
                      <a:pt x="107"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51" name="Freeform 211" descr="Granite"/>
              <p:cNvSpPr>
                <a:spLocks/>
              </p:cNvSpPr>
              <p:nvPr/>
            </p:nvSpPr>
            <p:spPr bwMode="auto">
              <a:xfrm>
                <a:off x="1296" y="1088"/>
                <a:ext cx="55" cy="48"/>
              </a:xfrm>
              <a:custGeom>
                <a:avLst/>
                <a:gdLst/>
                <a:ahLst/>
                <a:cxnLst>
                  <a:cxn ang="0">
                    <a:pos x="104" y="5"/>
                  </a:cxn>
                  <a:cxn ang="0">
                    <a:pos x="85" y="71"/>
                  </a:cxn>
                  <a:cxn ang="0">
                    <a:pos x="0" y="28"/>
                  </a:cxn>
                  <a:cxn ang="0">
                    <a:pos x="35" y="0"/>
                  </a:cxn>
                  <a:cxn ang="0">
                    <a:pos x="104" y="5"/>
                  </a:cxn>
                </a:cxnLst>
                <a:rect l="0" t="0" r="r" b="b"/>
                <a:pathLst>
                  <a:path w="104" h="71">
                    <a:moveTo>
                      <a:pt x="104" y="5"/>
                    </a:moveTo>
                    <a:lnTo>
                      <a:pt x="85" y="71"/>
                    </a:lnTo>
                    <a:lnTo>
                      <a:pt x="0" y="28"/>
                    </a:lnTo>
                    <a:lnTo>
                      <a:pt x="35" y="0"/>
                    </a:lnTo>
                    <a:lnTo>
                      <a:pt x="104" y="5"/>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52" name="Freeform 212" descr="Granite"/>
              <p:cNvSpPr>
                <a:spLocks/>
              </p:cNvSpPr>
              <p:nvPr/>
            </p:nvSpPr>
            <p:spPr bwMode="auto">
              <a:xfrm>
                <a:off x="1244" y="1110"/>
                <a:ext cx="41" cy="115"/>
              </a:xfrm>
              <a:custGeom>
                <a:avLst/>
                <a:gdLst/>
                <a:ahLst/>
                <a:cxnLst>
                  <a:cxn ang="0">
                    <a:pos x="77" y="17"/>
                  </a:cxn>
                  <a:cxn ang="0">
                    <a:pos x="65" y="174"/>
                  </a:cxn>
                  <a:cxn ang="0">
                    <a:pos x="63" y="174"/>
                  </a:cxn>
                  <a:cxn ang="0">
                    <a:pos x="55" y="175"/>
                  </a:cxn>
                  <a:cxn ang="0">
                    <a:pos x="45" y="175"/>
                  </a:cxn>
                  <a:cxn ang="0">
                    <a:pos x="33" y="176"/>
                  </a:cxn>
                  <a:cxn ang="0">
                    <a:pos x="22" y="176"/>
                  </a:cxn>
                  <a:cxn ang="0">
                    <a:pos x="12" y="175"/>
                  </a:cxn>
                  <a:cxn ang="0">
                    <a:pos x="5" y="173"/>
                  </a:cxn>
                  <a:cxn ang="0">
                    <a:pos x="4" y="169"/>
                  </a:cxn>
                  <a:cxn ang="0">
                    <a:pos x="5" y="164"/>
                  </a:cxn>
                  <a:cxn ang="0">
                    <a:pos x="8" y="157"/>
                  </a:cxn>
                  <a:cxn ang="0">
                    <a:pos x="9" y="150"/>
                  </a:cxn>
                  <a:cxn ang="0">
                    <a:pos x="12" y="141"/>
                  </a:cxn>
                  <a:cxn ang="0">
                    <a:pos x="13" y="133"/>
                  </a:cxn>
                  <a:cxn ang="0">
                    <a:pos x="14" y="126"/>
                  </a:cxn>
                  <a:cxn ang="0">
                    <a:pos x="15" y="122"/>
                  </a:cxn>
                  <a:cxn ang="0">
                    <a:pos x="15" y="120"/>
                  </a:cxn>
                  <a:cxn ang="0">
                    <a:pos x="69" y="77"/>
                  </a:cxn>
                  <a:cxn ang="0">
                    <a:pos x="0" y="43"/>
                  </a:cxn>
                  <a:cxn ang="0">
                    <a:pos x="12" y="0"/>
                  </a:cxn>
                  <a:cxn ang="0">
                    <a:pos x="77" y="17"/>
                  </a:cxn>
                </a:cxnLst>
                <a:rect l="0" t="0" r="r" b="b"/>
                <a:pathLst>
                  <a:path w="77" h="176">
                    <a:moveTo>
                      <a:pt x="77" y="17"/>
                    </a:moveTo>
                    <a:lnTo>
                      <a:pt x="65" y="174"/>
                    </a:lnTo>
                    <a:lnTo>
                      <a:pt x="63" y="174"/>
                    </a:lnTo>
                    <a:lnTo>
                      <a:pt x="55" y="175"/>
                    </a:lnTo>
                    <a:lnTo>
                      <a:pt x="45" y="175"/>
                    </a:lnTo>
                    <a:lnTo>
                      <a:pt x="33" y="176"/>
                    </a:lnTo>
                    <a:lnTo>
                      <a:pt x="22" y="176"/>
                    </a:lnTo>
                    <a:lnTo>
                      <a:pt x="12" y="175"/>
                    </a:lnTo>
                    <a:lnTo>
                      <a:pt x="5" y="173"/>
                    </a:lnTo>
                    <a:lnTo>
                      <a:pt x="4" y="169"/>
                    </a:lnTo>
                    <a:lnTo>
                      <a:pt x="5" y="164"/>
                    </a:lnTo>
                    <a:lnTo>
                      <a:pt x="8" y="157"/>
                    </a:lnTo>
                    <a:lnTo>
                      <a:pt x="9" y="150"/>
                    </a:lnTo>
                    <a:lnTo>
                      <a:pt x="12" y="141"/>
                    </a:lnTo>
                    <a:lnTo>
                      <a:pt x="13" y="133"/>
                    </a:lnTo>
                    <a:lnTo>
                      <a:pt x="14" y="126"/>
                    </a:lnTo>
                    <a:lnTo>
                      <a:pt x="15" y="122"/>
                    </a:lnTo>
                    <a:lnTo>
                      <a:pt x="15" y="120"/>
                    </a:lnTo>
                    <a:lnTo>
                      <a:pt x="69" y="77"/>
                    </a:lnTo>
                    <a:lnTo>
                      <a:pt x="0" y="43"/>
                    </a:lnTo>
                    <a:lnTo>
                      <a:pt x="12" y="0"/>
                    </a:lnTo>
                    <a:lnTo>
                      <a:pt x="77" y="17"/>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53" name="Freeform 213" descr="Granite"/>
              <p:cNvSpPr>
                <a:spLocks/>
              </p:cNvSpPr>
              <p:nvPr/>
            </p:nvSpPr>
            <p:spPr bwMode="auto">
              <a:xfrm>
                <a:off x="1515" y="2691"/>
                <a:ext cx="178" cy="54"/>
              </a:xfrm>
              <a:custGeom>
                <a:avLst/>
                <a:gdLst/>
                <a:ahLst/>
                <a:cxnLst>
                  <a:cxn ang="0">
                    <a:pos x="1" y="0"/>
                  </a:cxn>
                  <a:cxn ang="0">
                    <a:pos x="142" y="0"/>
                  </a:cxn>
                  <a:cxn ang="0">
                    <a:pos x="325" y="82"/>
                  </a:cxn>
                  <a:cxn ang="0">
                    <a:pos x="223" y="82"/>
                  </a:cxn>
                  <a:cxn ang="0">
                    <a:pos x="84" y="22"/>
                  </a:cxn>
                  <a:cxn ang="0">
                    <a:pos x="0" y="22"/>
                  </a:cxn>
                  <a:cxn ang="0">
                    <a:pos x="1" y="0"/>
                  </a:cxn>
                </a:cxnLst>
                <a:rect l="0" t="0" r="r" b="b"/>
                <a:pathLst>
                  <a:path w="325" h="82">
                    <a:moveTo>
                      <a:pt x="1" y="0"/>
                    </a:moveTo>
                    <a:lnTo>
                      <a:pt x="142" y="0"/>
                    </a:lnTo>
                    <a:lnTo>
                      <a:pt x="325" y="82"/>
                    </a:lnTo>
                    <a:lnTo>
                      <a:pt x="223" y="82"/>
                    </a:lnTo>
                    <a:lnTo>
                      <a:pt x="84" y="22"/>
                    </a:lnTo>
                    <a:lnTo>
                      <a:pt x="0" y="22"/>
                    </a:lnTo>
                    <a:lnTo>
                      <a:pt x="1"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54" name="Freeform 214" descr="Granite"/>
              <p:cNvSpPr>
                <a:spLocks/>
              </p:cNvSpPr>
              <p:nvPr/>
            </p:nvSpPr>
            <p:spPr bwMode="auto">
              <a:xfrm>
                <a:off x="1686" y="2749"/>
                <a:ext cx="153" cy="30"/>
              </a:xfrm>
              <a:custGeom>
                <a:avLst/>
                <a:gdLst/>
                <a:ahLst/>
                <a:cxnLst>
                  <a:cxn ang="0">
                    <a:pos x="0" y="32"/>
                  </a:cxn>
                  <a:cxn ang="0">
                    <a:pos x="78" y="0"/>
                  </a:cxn>
                  <a:cxn ang="0">
                    <a:pos x="278" y="25"/>
                  </a:cxn>
                  <a:cxn ang="0">
                    <a:pos x="270" y="43"/>
                  </a:cxn>
                  <a:cxn ang="0">
                    <a:pos x="0" y="32"/>
                  </a:cxn>
                </a:cxnLst>
                <a:rect l="0" t="0" r="r" b="b"/>
                <a:pathLst>
                  <a:path w="278" h="43">
                    <a:moveTo>
                      <a:pt x="0" y="32"/>
                    </a:moveTo>
                    <a:lnTo>
                      <a:pt x="78" y="0"/>
                    </a:lnTo>
                    <a:lnTo>
                      <a:pt x="278" y="25"/>
                    </a:lnTo>
                    <a:lnTo>
                      <a:pt x="270" y="43"/>
                    </a:lnTo>
                    <a:lnTo>
                      <a:pt x="0" y="32"/>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55" name="Freeform 215" descr="Granite"/>
              <p:cNvSpPr>
                <a:spLocks/>
              </p:cNvSpPr>
              <p:nvPr/>
            </p:nvSpPr>
            <p:spPr bwMode="auto">
              <a:xfrm>
                <a:off x="2562" y="2004"/>
                <a:ext cx="44" cy="86"/>
              </a:xfrm>
              <a:custGeom>
                <a:avLst/>
                <a:gdLst/>
                <a:ahLst/>
                <a:cxnLst>
                  <a:cxn ang="0">
                    <a:pos x="32" y="0"/>
                  </a:cxn>
                  <a:cxn ang="0">
                    <a:pos x="32" y="26"/>
                  </a:cxn>
                  <a:cxn ang="0">
                    <a:pos x="0" y="26"/>
                  </a:cxn>
                  <a:cxn ang="0">
                    <a:pos x="0" y="58"/>
                  </a:cxn>
                  <a:cxn ang="0">
                    <a:pos x="22" y="76"/>
                  </a:cxn>
                  <a:cxn ang="0">
                    <a:pos x="22" y="91"/>
                  </a:cxn>
                  <a:cxn ang="0">
                    <a:pos x="5" y="96"/>
                  </a:cxn>
                  <a:cxn ang="0">
                    <a:pos x="6" y="127"/>
                  </a:cxn>
                  <a:cxn ang="0">
                    <a:pos x="83" y="104"/>
                  </a:cxn>
                  <a:cxn ang="0">
                    <a:pos x="83" y="0"/>
                  </a:cxn>
                  <a:cxn ang="0">
                    <a:pos x="32" y="0"/>
                  </a:cxn>
                </a:cxnLst>
                <a:rect l="0" t="0" r="r" b="b"/>
                <a:pathLst>
                  <a:path w="83" h="127">
                    <a:moveTo>
                      <a:pt x="32" y="0"/>
                    </a:moveTo>
                    <a:lnTo>
                      <a:pt x="32" y="26"/>
                    </a:lnTo>
                    <a:lnTo>
                      <a:pt x="0" y="26"/>
                    </a:lnTo>
                    <a:lnTo>
                      <a:pt x="0" y="58"/>
                    </a:lnTo>
                    <a:lnTo>
                      <a:pt x="22" y="76"/>
                    </a:lnTo>
                    <a:lnTo>
                      <a:pt x="22" y="91"/>
                    </a:lnTo>
                    <a:lnTo>
                      <a:pt x="5" y="96"/>
                    </a:lnTo>
                    <a:lnTo>
                      <a:pt x="6" y="127"/>
                    </a:lnTo>
                    <a:lnTo>
                      <a:pt x="83" y="104"/>
                    </a:lnTo>
                    <a:lnTo>
                      <a:pt x="83" y="0"/>
                    </a:lnTo>
                    <a:lnTo>
                      <a:pt x="32"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56" name="Freeform 216" descr="Granite"/>
              <p:cNvSpPr>
                <a:spLocks/>
              </p:cNvSpPr>
              <p:nvPr/>
            </p:nvSpPr>
            <p:spPr bwMode="auto">
              <a:xfrm>
                <a:off x="3419" y="3140"/>
                <a:ext cx="101" cy="228"/>
              </a:xfrm>
              <a:custGeom>
                <a:avLst/>
                <a:gdLst/>
                <a:ahLst/>
                <a:cxnLst>
                  <a:cxn ang="0">
                    <a:pos x="151" y="0"/>
                  </a:cxn>
                  <a:cxn ang="0">
                    <a:pos x="184" y="50"/>
                  </a:cxn>
                  <a:cxn ang="0">
                    <a:pos x="48" y="341"/>
                  </a:cxn>
                  <a:cxn ang="0">
                    <a:pos x="24" y="341"/>
                  </a:cxn>
                  <a:cxn ang="0">
                    <a:pos x="0" y="304"/>
                  </a:cxn>
                  <a:cxn ang="0">
                    <a:pos x="19" y="123"/>
                  </a:cxn>
                  <a:cxn ang="0">
                    <a:pos x="61" y="123"/>
                  </a:cxn>
                  <a:cxn ang="0">
                    <a:pos x="151" y="0"/>
                  </a:cxn>
                </a:cxnLst>
                <a:rect l="0" t="0" r="r" b="b"/>
                <a:pathLst>
                  <a:path w="184" h="341">
                    <a:moveTo>
                      <a:pt x="151" y="0"/>
                    </a:moveTo>
                    <a:lnTo>
                      <a:pt x="184" y="50"/>
                    </a:lnTo>
                    <a:lnTo>
                      <a:pt x="48" y="341"/>
                    </a:lnTo>
                    <a:lnTo>
                      <a:pt x="24" y="341"/>
                    </a:lnTo>
                    <a:lnTo>
                      <a:pt x="0" y="304"/>
                    </a:lnTo>
                    <a:lnTo>
                      <a:pt x="19" y="123"/>
                    </a:lnTo>
                    <a:lnTo>
                      <a:pt x="61" y="123"/>
                    </a:lnTo>
                    <a:lnTo>
                      <a:pt x="151"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57" name="Freeform 217" descr="Granite"/>
              <p:cNvSpPr>
                <a:spLocks/>
              </p:cNvSpPr>
              <p:nvPr/>
            </p:nvSpPr>
            <p:spPr bwMode="auto">
              <a:xfrm>
                <a:off x="3944" y="2807"/>
                <a:ext cx="18" cy="44"/>
              </a:xfrm>
              <a:custGeom>
                <a:avLst/>
                <a:gdLst/>
                <a:ahLst/>
                <a:cxnLst>
                  <a:cxn ang="0">
                    <a:pos x="0" y="0"/>
                  </a:cxn>
                  <a:cxn ang="0">
                    <a:pos x="0" y="56"/>
                  </a:cxn>
                  <a:cxn ang="0">
                    <a:pos x="23" y="66"/>
                  </a:cxn>
                  <a:cxn ang="0">
                    <a:pos x="32" y="44"/>
                  </a:cxn>
                  <a:cxn ang="0">
                    <a:pos x="0" y="0"/>
                  </a:cxn>
                </a:cxnLst>
                <a:rect l="0" t="0" r="r" b="b"/>
                <a:pathLst>
                  <a:path w="32" h="66">
                    <a:moveTo>
                      <a:pt x="0" y="0"/>
                    </a:moveTo>
                    <a:lnTo>
                      <a:pt x="0" y="56"/>
                    </a:lnTo>
                    <a:lnTo>
                      <a:pt x="23" y="66"/>
                    </a:lnTo>
                    <a:lnTo>
                      <a:pt x="32" y="44"/>
                    </a:lnTo>
                    <a:lnTo>
                      <a:pt x="0"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58" name="Freeform 218" descr="Granite"/>
              <p:cNvSpPr>
                <a:spLocks/>
              </p:cNvSpPr>
              <p:nvPr/>
            </p:nvSpPr>
            <p:spPr bwMode="auto">
              <a:xfrm>
                <a:off x="2586" y="1926"/>
                <a:ext cx="127" cy="196"/>
              </a:xfrm>
              <a:custGeom>
                <a:avLst/>
                <a:gdLst/>
                <a:ahLst/>
                <a:cxnLst>
                  <a:cxn ang="0">
                    <a:pos x="45" y="0"/>
                  </a:cxn>
                  <a:cxn ang="0">
                    <a:pos x="0" y="0"/>
                  </a:cxn>
                  <a:cxn ang="0">
                    <a:pos x="17" y="80"/>
                  </a:cxn>
                  <a:cxn ang="0">
                    <a:pos x="105" y="149"/>
                  </a:cxn>
                  <a:cxn ang="0">
                    <a:pos x="92" y="178"/>
                  </a:cxn>
                  <a:cxn ang="0">
                    <a:pos x="78" y="220"/>
                  </a:cxn>
                  <a:cxn ang="0">
                    <a:pos x="88" y="296"/>
                  </a:cxn>
                  <a:cxn ang="0">
                    <a:pos x="152" y="262"/>
                  </a:cxn>
                  <a:cxn ang="0">
                    <a:pos x="233" y="228"/>
                  </a:cxn>
                  <a:cxn ang="0">
                    <a:pos x="225" y="189"/>
                  </a:cxn>
                  <a:cxn ang="0">
                    <a:pos x="183" y="153"/>
                  </a:cxn>
                  <a:cxn ang="0">
                    <a:pos x="83" y="93"/>
                  </a:cxn>
                  <a:cxn ang="0">
                    <a:pos x="99" y="40"/>
                  </a:cxn>
                  <a:cxn ang="0">
                    <a:pos x="76" y="40"/>
                  </a:cxn>
                  <a:cxn ang="0">
                    <a:pos x="45" y="0"/>
                  </a:cxn>
                </a:cxnLst>
                <a:rect l="0" t="0" r="r" b="b"/>
                <a:pathLst>
                  <a:path w="233" h="296">
                    <a:moveTo>
                      <a:pt x="45" y="0"/>
                    </a:moveTo>
                    <a:lnTo>
                      <a:pt x="0" y="0"/>
                    </a:lnTo>
                    <a:lnTo>
                      <a:pt x="17" y="80"/>
                    </a:lnTo>
                    <a:lnTo>
                      <a:pt x="105" y="149"/>
                    </a:lnTo>
                    <a:lnTo>
                      <a:pt x="92" y="178"/>
                    </a:lnTo>
                    <a:lnTo>
                      <a:pt x="78" y="220"/>
                    </a:lnTo>
                    <a:lnTo>
                      <a:pt x="88" y="296"/>
                    </a:lnTo>
                    <a:lnTo>
                      <a:pt x="152" y="262"/>
                    </a:lnTo>
                    <a:lnTo>
                      <a:pt x="233" y="228"/>
                    </a:lnTo>
                    <a:lnTo>
                      <a:pt x="225" y="189"/>
                    </a:lnTo>
                    <a:lnTo>
                      <a:pt x="183" y="153"/>
                    </a:lnTo>
                    <a:lnTo>
                      <a:pt x="83" y="93"/>
                    </a:lnTo>
                    <a:lnTo>
                      <a:pt x="99" y="40"/>
                    </a:lnTo>
                    <a:lnTo>
                      <a:pt x="76" y="40"/>
                    </a:lnTo>
                    <a:lnTo>
                      <a:pt x="45"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59" name="Freeform 219" descr="Granite"/>
              <p:cNvSpPr>
                <a:spLocks/>
              </p:cNvSpPr>
              <p:nvPr/>
            </p:nvSpPr>
            <p:spPr bwMode="auto">
              <a:xfrm>
                <a:off x="2926" y="2343"/>
                <a:ext cx="31" cy="16"/>
              </a:xfrm>
              <a:custGeom>
                <a:avLst/>
                <a:gdLst/>
                <a:ahLst/>
                <a:cxnLst>
                  <a:cxn ang="0">
                    <a:pos x="50" y="0"/>
                  </a:cxn>
                  <a:cxn ang="0">
                    <a:pos x="0" y="12"/>
                  </a:cxn>
                  <a:cxn ang="0">
                    <a:pos x="56" y="25"/>
                  </a:cxn>
                  <a:cxn ang="0">
                    <a:pos x="50" y="0"/>
                  </a:cxn>
                </a:cxnLst>
                <a:rect l="0" t="0" r="r" b="b"/>
                <a:pathLst>
                  <a:path w="56" h="25">
                    <a:moveTo>
                      <a:pt x="50" y="0"/>
                    </a:moveTo>
                    <a:lnTo>
                      <a:pt x="0" y="12"/>
                    </a:lnTo>
                    <a:lnTo>
                      <a:pt x="56" y="25"/>
                    </a:lnTo>
                    <a:lnTo>
                      <a:pt x="50"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60" name="Freeform 220" descr="Granite"/>
              <p:cNvSpPr>
                <a:spLocks/>
              </p:cNvSpPr>
              <p:nvPr/>
            </p:nvSpPr>
            <p:spPr bwMode="auto">
              <a:xfrm>
                <a:off x="2858" y="2256"/>
                <a:ext cx="20" cy="57"/>
              </a:xfrm>
              <a:custGeom>
                <a:avLst/>
                <a:gdLst/>
                <a:ahLst/>
                <a:cxnLst>
                  <a:cxn ang="0">
                    <a:pos x="23" y="4"/>
                  </a:cxn>
                  <a:cxn ang="0">
                    <a:pos x="35" y="88"/>
                  </a:cxn>
                  <a:cxn ang="0">
                    <a:pos x="16" y="88"/>
                  </a:cxn>
                  <a:cxn ang="0">
                    <a:pos x="0" y="0"/>
                  </a:cxn>
                  <a:cxn ang="0">
                    <a:pos x="23" y="4"/>
                  </a:cxn>
                </a:cxnLst>
                <a:rect l="0" t="0" r="r" b="b"/>
                <a:pathLst>
                  <a:path w="35" h="88">
                    <a:moveTo>
                      <a:pt x="23" y="4"/>
                    </a:moveTo>
                    <a:lnTo>
                      <a:pt x="35" y="88"/>
                    </a:lnTo>
                    <a:lnTo>
                      <a:pt x="16" y="88"/>
                    </a:lnTo>
                    <a:lnTo>
                      <a:pt x="0" y="0"/>
                    </a:lnTo>
                    <a:lnTo>
                      <a:pt x="23" y="4"/>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61" name="Freeform 221" descr="Granite"/>
              <p:cNvSpPr>
                <a:spLocks/>
              </p:cNvSpPr>
              <p:nvPr/>
            </p:nvSpPr>
            <p:spPr bwMode="auto">
              <a:xfrm>
                <a:off x="3208" y="2367"/>
                <a:ext cx="22" cy="24"/>
              </a:xfrm>
              <a:custGeom>
                <a:avLst/>
                <a:gdLst/>
                <a:ahLst/>
                <a:cxnLst>
                  <a:cxn ang="0">
                    <a:pos x="40" y="0"/>
                  </a:cxn>
                  <a:cxn ang="0">
                    <a:pos x="0" y="12"/>
                  </a:cxn>
                  <a:cxn ang="0">
                    <a:pos x="9" y="35"/>
                  </a:cxn>
                  <a:cxn ang="0">
                    <a:pos x="40" y="0"/>
                  </a:cxn>
                </a:cxnLst>
                <a:rect l="0" t="0" r="r" b="b"/>
                <a:pathLst>
                  <a:path w="40" h="35">
                    <a:moveTo>
                      <a:pt x="40" y="0"/>
                    </a:moveTo>
                    <a:lnTo>
                      <a:pt x="0" y="12"/>
                    </a:lnTo>
                    <a:lnTo>
                      <a:pt x="9" y="35"/>
                    </a:lnTo>
                    <a:lnTo>
                      <a:pt x="40"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62" name="Freeform 222" descr="Granite"/>
              <p:cNvSpPr>
                <a:spLocks/>
              </p:cNvSpPr>
              <p:nvPr/>
            </p:nvSpPr>
            <p:spPr bwMode="auto">
              <a:xfrm>
                <a:off x="4893" y="3685"/>
                <a:ext cx="63" cy="68"/>
              </a:xfrm>
              <a:custGeom>
                <a:avLst/>
                <a:gdLst/>
                <a:ahLst/>
                <a:cxnLst>
                  <a:cxn ang="0">
                    <a:pos x="0" y="0"/>
                  </a:cxn>
                  <a:cxn ang="0">
                    <a:pos x="60" y="13"/>
                  </a:cxn>
                  <a:cxn ang="0">
                    <a:pos x="99" y="8"/>
                  </a:cxn>
                  <a:cxn ang="0">
                    <a:pos x="115" y="70"/>
                  </a:cxn>
                  <a:cxn ang="0">
                    <a:pos x="79" y="101"/>
                  </a:cxn>
                  <a:cxn ang="0">
                    <a:pos x="28" y="57"/>
                  </a:cxn>
                  <a:cxn ang="0">
                    <a:pos x="0" y="0"/>
                  </a:cxn>
                </a:cxnLst>
                <a:rect l="0" t="0" r="r" b="b"/>
                <a:pathLst>
                  <a:path w="115" h="101">
                    <a:moveTo>
                      <a:pt x="0" y="0"/>
                    </a:moveTo>
                    <a:lnTo>
                      <a:pt x="60" y="13"/>
                    </a:lnTo>
                    <a:lnTo>
                      <a:pt x="99" y="8"/>
                    </a:lnTo>
                    <a:lnTo>
                      <a:pt x="115" y="70"/>
                    </a:lnTo>
                    <a:lnTo>
                      <a:pt x="79" y="101"/>
                    </a:lnTo>
                    <a:lnTo>
                      <a:pt x="28" y="57"/>
                    </a:lnTo>
                    <a:lnTo>
                      <a:pt x="0"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63" name="Freeform 223" descr="Granite"/>
              <p:cNvSpPr>
                <a:spLocks/>
              </p:cNvSpPr>
              <p:nvPr/>
            </p:nvSpPr>
            <p:spPr bwMode="auto">
              <a:xfrm>
                <a:off x="5215" y="3663"/>
                <a:ext cx="92" cy="124"/>
              </a:xfrm>
              <a:custGeom>
                <a:avLst/>
                <a:gdLst/>
                <a:ahLst/>
                <a:cxnLst>
                  <a:cxn ang="0">
                    <a:pos x="120" y="0"/>
                  </a:cxn>
                  <a:cxn ang="0">
                    <a:pos x="160" y="7"/>
                  </a:cxn>
                  <a:cxn ang="0">
                    <a:pos x="167" y="49"/>
                  </a:cxn>
                  <a:cxn ang="0">
                    <a:pos x="115" y="74"/>
                  </a:cxn>
                  <a:cxn ang="0">
                    <a:pos x="93" y="180"/>
                  </a:cxn>
                  <a:cxn ang="0">
                    <a:pos x="34" y="187"/>
                  </a:cxn>
                  <a:cxn ang="0">
                    <a:pos x="0" y="142"/>
                  </a:cxn>
                  <a:cxn ang="0">
                    <a:pos x="94" y="55"/>
                  </a:cxn>
                  <a:cxn ang="0">
                    <a:pos x="120" y="0"/>
                  </a:cxn>
                </a:cxnLst>
                <a:rect l="0" t="0" r="r" b="b"/>
                <a:pathLst>
                  <a:path w="167" h="187">
                    <a:moveTo>
                      <a:pt x="120" y="0"/>
                    </a:moveTo>
                    <a:lnTo>
                      <a:pt x="160" y="7"/>
                    </a:lnTo>
                    <a:lnTo>
                      <a:pt x="167" y="49"/>
                    </a:lnTo>
                    <a:lnTo>
                      <a:pt x="115" y="74"/>
                    </a:lnTo>
                    <a:lnTo>
                      <a:pt x="93" y="180"/>
                    </a:lnTo>
                    <a:lnTo>
                      <a:pt x="34" y="187"/>
                    </a:lnTo>
                    <a:lnTo>
                      <a:pt x="0" y="142"/>
                    </a:lnTo>
                    <a:lnTo>
                      <a:pt x="94" y="55"/>
                    </a:lnTo>
                    <a:lnTo>
                      <a:pt x="120"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64" name="Freeform 224" descr="Granite"/>
              <p:cNvSpPr>
                <a:spLocks/>
              </p:cNvSpPr>
              <p:nvPr/>
            </p:nvSpPr>
            <p:spPr bwMode="auto">
              <a:xfrm>
                <a:off x="4304" y="2874"/>
                <a:ext cx="149" cy="160"/>
              </a:xfrm>
              <a:custGeom>
                <a:avLst/>
                <a:gdLst/>
                <a:ahLst/>
                <a:cxnLst>
                  <a:cxn ang="0">
                    <a:pos x="26" y="230"/>
                  </a:cxn>
                  <a:cxn ang="0">
                    <a:pos x="0" y="187"/>
                  </a:cxn>
                  <a:cxn ang="0">
                    <a:pos x="0" y="121"/>
                  </a:cxn>
                  <a:cxn ang="0">
                    <a:pos x="160" y="49"/>
                  </a:cxn>
                  <a:cxn ang="0">
                    <a:pos x="211" y="0"/>
                  </a:cxn>
                  <a:cxn ang="0">
                    <a:pos x="273" y="44"/>
                  </a:cxn>
                  <a:cxn ang="0">
                    <a:pos x="228" y="85"/>
                  </a:cxn>
                  <a:cxn ang="0">
                    <a:pos x="247" y="151"/>
                  </a:cxn>
                  <a:cxn ang="0">
                    <a:pos x="186" y="241"/>
                  </a:cxn>
                  <a:cxn ang="0">
                    <a:pos x="26" y="230"/>
                  </a:cxn>
                </a:cxnLst>
                <a:rect l="0" t="0" r="r" b="b"/>
                <a:pathLst>
                  <a:path w="273" h="241">
                    <a:moveTo>
                      <a:pt x="26" y="230"/>
                    </a:moveTo>
                    <a:lnTo>
                      <a:pt x="0" y="187"/>
                    </a:lnTo>
                    <a:lnTo>
                      <a:pt x="0" y="121"/>
                    </a:lnTo>
                    <a:lnTo>
                      <a:pt x="160" y="49"/>
                    </a:lnTo>
                    <a:lnTo>
                      <a:pt x="211" y="0"/>
                    </a:lnTo>
                    <a:lnTo>
                      <a:pt x="273" y="44"/>
                    </a:lnTo>
                    <a:lnTo>
                      <a:pt x="228" y="85"/>
                    </a:lnTo>
                    <a:lnTo>
                      <a:pt x="247" y="151"/>
                    </a:lnTo>
                    <a:lnTo>
                      <a:pt x="186" y="241"/>
                    </a:lnTo>
                    <a:lnTo>
                      <a:pt x="26" y="23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65" name="Freeform 225" descr="Granite"/>
              <p:cNvSpPr>
                <a:spLocks/>
              </p:cNvSpPr>
              <p:nvPr/>
            </p:nvSpPr>
            <p:spPr bwMode="auto">
              <a:xfrm>
                <a:off x="4312" y="2655"/>
                <a:ext cx="42" cy="32"/>
              </a:xfrm>
              <a:custGeom>
                <a:avLst/>
                <a:gdLst/>
                <a:ahLst/>
                <a:cxnLst>
                  <a:cxn ang="0">
                    <a:pos x="78" y="0"/>
                  </a:cxn>
                  <a:cxn ang="0">
                    <a:pos x="22" y="5"/>
                  </a:cxn>
                  <a:cxn ang="0">
                    <a:pos x="0" y="47"/>
                  </a:cxn>
                  <a:cxn ang="0">
                    <a:pos x="42" y="43"/>
                  </a:cxn>
                  <a:cxn ang="0">
                    <a:pos x="78" y="0"/>
                  </a:cxn>
                </a:cxnLst>
                <a:rect l="0" t="0" r="r" b="b"/>
                <a:pathLst>
                  <a:path w="78" h="47">
                    <a:moveTo>
                      <a:pt x="78" y="0"/>
                    </a:moveTo>
                    <a:lnTo>
                      <a:pt x="22" y="5"/>
                    </a:lnTo>
                    <a:lnTo>
                      <a:pt x="0" y="47"/>
                    </a:lnTo>
                    <a:lnTo>
                      <a:pt x="42" y="43"/>
                    </a:lnTo>
                    <a:lnTo>
                      <a:pt x="78"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66" name="Freeform 226" descr="Granite"/>
              <p:cNvSpPr>
                <a:spLocks/>
              </p:cNvSpPr>
              <p:nvPr/>
            </p:nvSpPr>
            <p:spPr bwMode="auto">
              <a:xfrm>
                <a:off x="4481" y="2557"/>
                <a:ext cx="40" cy="70"/>
              </a:xfrm>
              <a:custGeom>
                <a:avLst/>
                <a:gdLst/>
                <a:ahLst/>
                <a:cxnLst>
                  <a:cxn ang="0">
                    <a:pos x="71" y="0"/>
                  </a:cxn>
                  <a:cxn ang="0">
                    <a:pos x="33" y="9"/>
                  </a:cxn>
                  <a:cxn ang="0">
                    <a:pos x="0" y="61"/>
                  </a:cxn>
                  <a:cxn ang="0">
                    <a:pos x="21" y="103"/>
                  </a:cxn>
                  <a:cxn ang="0">
                    <a:pos x="71" y="0"/>
                  </a:cxn>
                </a:cxnLst>
                <a:rect l="0" t="0" r="r" b="b"/>
                <a:pathLst>
                  <a:path w="71" h="103">
                    <a:moveTo>
                      <a:pt x="71" y="0"/>
                    </a:moveTo>
                    <a:lnTo>
                      <a:pt x="33" y="9"/>
                    </a:lnTo>
                    <a:lnTo>
                      <a:pt x="0" y="61"/>
                    </a:lnTo>
                    <a:lnTo>
                      <a:pt x="21" y="103"/>
                    </a:lnTo>
                    <a:lnTo>
                      <a:pt x="71"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67" name="Freeform 227" descr="Granite"/>
              <p:cNvSpPr>
                <a:spLocks/>
              </p:cNvSpPr>
              <p:nvPr/>
            </p:nvSpPr>
            <p:spPr bwMode="auto">
              <a:xfrm>
                <a:off x="4643" y="2254"/>
                <a:ext cx="208" cy="195"/>
              </a:xfrm>
              <a:custGeom>
                <a:avLst/>
                <a:gdLst/>
                <a:ahLst/>
                <a:cxnLst>
                  <a:cxn ang="0">
                    <a:pos x="0" y="232"/>
                  </a:cxn>
                  <a:cxn ang="0">
                    <a:pos x="97" y="186"/>
                  </a:cxn>
                  <a:cxn ang="0">
                    <a:pos x="217" y="158"/>
                  </a:cxn>
                  <a:cxn ang="0">
                    <a:pos x="304" y="89"/>
                  </a:cxn>
                  <a:cxn ang="0">
                    <a:pos x="336" y="12"/>
                  </a:cxn>
                  <a:cxn ang="0">
                    <a:pos x="380" y="0"/>
                  </a:cxn>
                  <a:cxn ang="0">
                    <a:pos x="365" y="73"/>
                  </a:cxn>
                  <a:cxn ang="0">
                    <a:pos x="280" y="207"/>
                  </a:cxn>
                  <a:cxn ang="0">
                    <a:pos x="155" y="225"/>
                  </a:cxn>
                  <a:cxn ang="0">
                    <a:pos x="33" y="293"/>
                  </a:cxn>
                  <a:cxn ang="0">
                    <a:pos x="0" y="232"/>
                  </a:cxn>
                </a:cxnLst>
                <a:rect l="0" t="0" r="r" b="b"/>
                <a:pathLst>
                  <a:path w="380" h="293">
                    <a:moveTo>
                      <a:pt x="0" y="232"/>
                    </a:moveTo>
                    <a:lnTo>
                      <a:pt x="97" y="186"/>
                    </a:lnTo>
                    <a:lnTo>
                      <a:pt x="217" y="158"/>
                    </a:lnTo>
                    <a:lnTo>
                      <a:pt x="304" y="89"/>
                    </a:lnTo>
                    <a:lnTo>
                      <a:pt x="336" y="12"/>
                    </a:lnTo>
                    <a:lnTo>
                      <a:pt x="380" y="0"/>
                    </a:lnTo>
                    <a:lnTo>
                      <a:pt x="365" y="73"/>
                    </a:lnTo>
                    <a:lnTo>
                      <a:pt x="280" y="207"/>
                    </a:lnTo>
                    <a:lnTo>
                      <a:pt x="155" y="225"/>
                    </a:lnTo>
                    <a:lnTo>
                      <a:pt x="33" y="293"/>
                    </a:lnTo>
                    <a:lnTo>
                      <a:pt x="0" y="232"/>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68" name="Freeform 228" descr="Granite"/>
              <p:cNvSpPr>
                <a:spLocks/>
              </p:cNvSpPr>
              <p:nvPr/>
            </p:nvSpPr>
            <p:spPr bwMode="auto">
              <a:xfrm>
                <a:off x="4829" y="2166"/>
                <a:ext cx="88" cy="90"/>
              </a:xfrm>
              <a:custGeom>
                <a:avLst/>
                <a:gdLst/>
                <a:ahLst/>
                <a:cxnLst>
                  <a:cxn ang="0">
                    <a:pos x="31" y="78"/>
                  </a:cxn>
                  <a:cxn ang="0">
                    <a:pos x="90" y="0"/>
                  </a:cxn>
                  <a:cxn ang="0">
                    <a:pos x="122" y="42"/>
                  </a:cxn>
                  <a:cxn ang="0">
                    <a:pos x="164" y="32"/>
                  </a:cxn>
                  <a:cxn ang="0">
                    <a:pos x="161" y="71"/>
                  </a:cxn>
                  <a:cxn ang="0">
                    <a:pos x="83" y="115"/>
                  </a:cxn>
                  <a:cxn ang="0">
                    <a:pos x="30" y="101"/>
                  </a:cxn>
                  <a:cxn ang="0">
                    <a:pos x="30" y="124"/>
                  </a:cxn>
                  <a:cxn ang="0">
                    <a:pos x="0" y="136"/>
                  </a:cxn>
                  <a:cxn ang="0">
                    <a:pos x="0" y="87"/>
                  </a:cxn>
                  <a:cxn ang="0">
                    <a:pos x="31" y="78"/>
                  </a:cxn>
                </a:cxnLst>
                <a:rect l="0" t="0" r="r" b="b"/>
                <a:pathLst>
                  <a:path w="164" h="136">
                    <a:moveTo>
                      <a:pt x="31" y="78"/>
                    </a:moveTo>
                    <a:lnTo>
                      <a:pt x="90" y="0"/>
                    </a:lnTo>
                    <a:lnTo>
                      <a:pt x="122" y="42"/>
                    </a:lnTo>
                    <a:lnTo>
                      <a:pt x="164" y="32"/>
                    </a:lnTo>
                    <a:lnTo>
                      <a:pt x="161" y="71"/>
                    </a:lnTo>
                    <a:lnTo>
                      <a:pt x="83" y="115"/>
                    </a:lnTo>
                    <a:lnTo>
                      <a:pt x="30" y="101"/>
                    </a:lnTo>
                    <a:lnTo>
                      <a:pt x="30" y="124"/>
                    </a:lnTo>
                    <a:lnTo>
                      <a:pt x="0" y="136"/>
                    </a:lnTo>
                    <a:lnTo>
                      <a:pt x="0" y="87"/>
                    </a:lnTo>
                    <a:lnTo>
                      <a:pt x="31" y="78"/>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69" name="Freeform 229" descr="Granite"/>
              <p:cNvSpPr>
                <a:spLocks/>
              </p:cNvSpPr>
              <p:nvPr/>
            </p:nvSpPr>
            <p:spPr bwMode="auto">
              <a:xfrm>
                <a:off x="4880" y="1956"/>
                <a:ext cx="85" cy="202"/>
              </a:xfrm>
              <a:custGeom>
                <a:avLst/>
                <a:gdLst/>
                <a:ahLst/>
                <a:cxnLst>
                  <a:cxn ang="0">
                    <a:pos x="0" y="304"/>
                  </a:cxn>
                  <a:cxn ang="0">
                    <a:pos x="120" y="3"/>
                  </a:cxn>
                  <a:cxn ang="0">
                    <a:pos x="153" y="0"/>
                  </a:cxn>
                  <a:cxn ang="0">
                    <a:pos x="107" y="103"/>
                  </a:cxn>
                  <a:cxn ang="0">
                    <a:pos x="106" y="195"/>
                  </a:cxn>
                  <a:cxn ang="0">
                    <a:pos x="68" y="183"/>
                  </a:cxn>
                  <a:cxn ang="0">
                    <a:pos x="48" y="283"/>
                  </a:cxn>
                  <a:cxn ang="0">
                    <a:pos x="0" y="304"/>
                  </a:cxn>
                </a:cxnLst>
                <a:rect l="0" t="0" r="r" b="b"/>
                <a:pathLst>
                  <a:path w="153" h="304">
                    <a:moveTo>
                      <a:pt x="0" y="304"/>
                    </a:moveTo>
                    <a:lnTo>
                      <a:pt x="120" y="3"/>
                    </a:lnTo>
                    <a:lnTo>
                      <a:pt x="153" y="0"/>
                    </a:lnTo>
                    <a:lnTo>
                      <a:pt x="107" y="103"/>
                    </a:lnTo>
                    <a:lnTo>
                      <a:pt x="106" y="195"/>
                    </a:lnTo>
                    <a:lnTo>
                      <a:pt x="68" y="183"/>
                    </a:lnTo>
                    <a:lnTo>
                      <a:pt x="48" y="283"/>
                    </a:lnTo>
                    <a:lnTo>
                      <a:pt x="0" y="304"/>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70" name="Freeform 230" descr="Granite"/>
              <p:cNvSpPr>
                <a:spLocks/>
              </p:cNvSpPr>
              <p:nvPr/>
            </p:nvSpPr>
            <p:spPr bwMode="auto">
              <a:xfrm>
                <a:off x="5268" y="3549"/>
                <a:ext cx="74" cy="118"/>
              </a:xfrm>
              <a:custGeom>
                <a:avLst/>
                <a:gdLst/>
                <a:ahLst/>
                <a:cxnLst>
                  <a:cxn ang="0">
                    <a:pos x="78" y="177"/>
                  </a:cxn>
                  <a:cxn ang="0">
                    <a:pos x="78" y="154"/>
                  </a:cxn>
                  <a:cxn ang="0">
                    <a:pos x="32" y="130"/>
                  </a:cxn>
                  <a:cxn ang="0">
                    <a:pos x="36" y="93"/>
                  </a:cxn>
                  <a:cxn ang="0">
                    <a:pos x="37" y="48"/>
                  </a:cxn>
                  <a:cxn ang="0">
                    <a:pos x="0" y="9"/>
                  </a:cxn>
                  <a:cxn ang="0">
                    <a:pos x="10" y="0"/>
                  </a:cxn>
                  <a:cxn ang="0">
                    <a:pos x="55" y="52"/>
                  </a:cxn>
                  <a:cxn ang="0">
                    <a:pos x="71" y="52"/>
                  </a:cxn>
                  <a:cxn ang="0">
                    <a:pos x="77" y="85"/>
                  </a:cxn>
                  <a:cxn ang="0">
                    <a:pos x="135" y="78"/>
                  </a:cxn>
                  <a:cxn ang="0">
                    <a:pos x="98" y="173"/>
                  </a:cxn>
                  <a:cxn ang="0">
                    <a:pos x="78" y="177"/>
                  </a:cxn>
                </a:cxnLst>
                <a:rect l="0" t="0" r="r" b="b"/>
                <a:pathLst>
                  <a:path w="135" h="177">
                    <a:moveTo>
                      <a:pt x="78" y="177"/>
                    </a:moveTo>
                    <a:lnTo>
                      <a:pt x="78" y="154"/>
                    </a:lnTo>
                    <a:lnTo>
                      <a:pt x="32" y="130"/>
                    </a:lnTo>
                    <a:lnTo>
                      <a:pt x="36" y="93"/>
                    </a:lnTo>
                    <a:lnTo>
                      <a:pt x="37" y="48"/>
                    </a:lnTo>
                    <a:lnTo>
                      <a:pt x="0" y="9"/>
                    </a:lnTo>
                    <a:lnTo>
                      <a:pt x="10" y="0"/>
                    </a:lnTo>
                    <a:lnTo>
                      <a:pt x="55" y="52"/>
                    </a:lnTo>
                    <a:lnTo>
                      <a:pt x="71" y="52"/>
                    </a:lnTo>
                    <a:lnTo>
                      <a:pt x="77" y="85"/>
                    </a:lnTo>
                    <a:lnTo>
                      <a:pt x="135" y="78"/>
                    </a:lnTo>
                    <a:lnTo>
                      <a:pt x="98" y="173"/>
                    </a:lnTo>
                    <a:lnTo>
                      <a:pt x="78" y="177"/>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71" name="Freeform 231" descr="Granite"/>
              <p:cNvSpPr>
                <a:spLocks/>
              </p:cNvSpPr>
              <p:nvPr/>
            </p:nvSpPr>
            <p:spPr bwMode="auto">
              <a:xfrm>
                <a:off x="4606" y="2994"/>
                <a:ext cx="276" cy="144"/>
              </a:xfrm>
              <a:custGeom>
                <a:avLst/>
                <a:gdLst/>
                <a:ahLst/>
                <a:cxnLst>
                  <a:cxn ang="0">
                    <a:pos x="494" y="192"/>
                  </a:cxn>
                  <a:cxn ang="0">
                    <a:pos x="426" y="157"/>
                  </a:cxn>
                  <a:cxn ang="0">
                    <a:pos x="383" y="81"/>
                  </a:cxn>
                  <a:cxn ang="0">
                    <a:pos x="172" y="21"/>
                  </a:cxn>
                  <a:cxn ang="0">
                    <a:pos x="131" y="54"/>
                  </a:cxn>
                  <a:cxn ang="0">
                    <a:pos x="105" y="53"/>
                  </a:cxn>
                  <a:cxn ang="0">
                    <a:pos x="99" y="0"/>
                  </a:cxn>
                  <a:cxn ang="0">
                    <a:pos x="0" y="7"/>
                  </a:cxn>
                  <a:cxn ang="0">
                    <a:pos x="42" y="43"/>
                  </a:cxn>
                  <a:cxn ang="0">
                    <a:pos x="55" y="67"/>
                  </a:cxn>
                  <a:cxn ang="0">
                    <a:pos x="204" y="109"/>
                  </a:cxn>
                  <a:cxn ang="0">
                    <a:pos x="207" y="174"/>
                  </a:cxn>
                  <a:cxn ang="0">
                    <a:pos x="340" y="197"/>
                  </a:cxn>
                  <a:cxn ang="0">
                    <a:pos x="339" y="140"/>
                  </a:cxn>
                  <a:cxn ang="0">
                    <a:pos x="452" y="217"/>
                  </a:cxn>
                  <a:cxn ang="0">
                    <a:pos x="504" y="214"/>
                  </a:cxn>
                  <a:cxn ang="0">
                    <a:pos x="502" y="193"/>
                  </a:cxn>
                  <a:cxn ang="0">
                    <a:pos x="494" y="192"/>
                  </a:cxn>
                </a:cxnLst>
                <a:rect l="0" t="0" r="r" b="b"/>
                <a:pathLst>
                  <a:path w="504" h="217">
                    <a:moveTo>
                      <a:pt x="494" y="192"/>
                    </a:moveTo>
                    <a:lnTo>
                      <a:pt x="426" y="157"/>
                    </a:lnTo>
                    <a:lnTo>
                      <a:pt x="383" y="81"/>
                    </a:lnTo>
                    <a:lnTo>
                      <a:pt x="172" y="21"/>
                    </a:lnTo>
                    <a:lnTo>
                      <a:pt x="131" y="54"/>
                    </a:lnTo>
                    <a:lnTo>
                      <a:pt x="105" y="53"/>
                    </a:lnTo>
                    <a:lnTo>
                      <a:pt x="99" y="0"/>
                    </a:lnTo>
                    <a:lnTo>
                      <a:pt x="0" y="7"/>
                    </a:lnTo>
                    <a:lnTo>
                      <a:pt x="42" y="43"/>
                    </a:lnTo>
                    <a:lnTo>
                      <a:pt x="55" y="67"/>
                    </a:lnTo>
                    <a:lnTo>
                      <a:pt x="204" y="109"/>
                    </a:lnTo>
                    <a:lnTo>
                      <a:pt x="207" y="174"/>
                    </a:lnTo>
                    <a:lnTo>
                      <a:pt x="340" y="197"/>
                    </a:lnTo>
                    <a:lnTo>
                      <a:pt x="339" y="140"/>
                    </a:lnTo>
                    <a:lnTo>
                      <a:pt x="452" y="217"/>
                    </a:lnTo>
                    <a:lnTo>
                      <a:pt x="504" y="214"/>
                    </a:lnTo>
                    <a:lnTo>
                      <a:pt x="502" y="193"/>
                    </a:lnTo>
                    <a:lnTo>
                      <a:pt x="494" y="192"/>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72" name="Freeform 232" descr="Granite"/>
              <p:cNvSpPr>
                <a:spLocks/>
              </p:cNvSpPr>
              <p:nvPr/>
            </p:nvSpPr>
            <p:spPr bwMode="auto">
              <a:xfrm>
                <a:off x="4858" y="3050"/>
                <a:ext cx="52" cy="30"/>
              </a:xfrm>
              <a:custGeom>
                <a:avLst/>
                <a:gdLst/>
                <a:ahLst/>
                <a:cxnLst>
                  <a:cxn ang="0">
                    <a:pos x="0" y="23"/>
                  </a:cxn>
                  <a:cxn ang="0">
                    <a:pos x="97" y="0"/>
                  </a:cxn>
                  <a:cxn ang="0">
                    <a:pos x="83" y="34"/>
                  </a:cxn>
                  <a:cxn ang="0">
                    <a:pos x="33" y="43"/>
                  </a:cxn>
                  <a:cxn ang="0">
                    <a:pos x="0" y="23"/>
                  </a:cxn>
                </a:cxnLst>
                <a:rect l="0" t="0" r="r" b="b"/>
                <a:pathLst>
                  <a:path w="97" h="43">
                    <a:moveTo>
                      <a:pt x="0" y="23"/>
                    </a:moveTo>
                    <a:lnTo>
                      <a:pt x="97" y="0"/>
                    </a:lnTo>
                    <a:lnTo>
                      <a:pt x="83" y="34"/>
                    </a:lnTo>
                    <a:lnTo>
                      <a:pt x="33" y="43"/>
                    </a:lnTo>
                    <a:lnTo>
                      <a:pt x="0" y="23"/>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73" name="Freeform 233" descr="Granite"/>
              <p:cNvSpPr>
                <a:spLocks/>
              </p:cNvSpPr>
              <p:nvPr/>
            </p:nvSpPr>
            <p:spPr bwMode="auto">
              <a:xfrm>
                <a:off x="5278" y="3246"/>
                <a:ext cx="33" cy="24"/>
              </a:xfrm>
              <a:custGeom>
                <a:avLst/>
                <a:gdLst/>
                <a:ahLst/>
                <a:cxnLst>
                  <a:cxn ang="0">
                    <a:pos x="0" y="14"/>
                  </a:cxn>
                  <a:cxn ang="0">
                    <a:pos x="29" y="0"/>
                  </a:cxn>
                  <a:cxn ang="0">
                    <a:pos x="60" y="14"/>
                  </a:cxn>
                  <a:cxn ang="0">
                    <a:pos x="33" y="37"/>
                  </a:cxn>
                  <a:cxn ang="0">
                    <a:pos x="0" y="14"/>
                  </a:cxn>
                </a:cxnLst>
                <a:rect l="0" t="0" r="r" b="b"/>
                <a:pathLst>
                  <a:path w="60" h="37">
                    <a:moveTo>
                      <a:pt x="0" y="14"/>
                    </a:moveTo>
                    <a:lnTo>
                      <a:pt x="29" y="0"/>
                    </a:lnTo>
                    <a:lnTo>
                      <a:pt x="60" y="14"/>
                    </a:lnTo>
                    <a:lnTo>
                      <a:pt x="33" y="37"/>
                    </a:lnTo>
                    <a:lnTo>
                      <a:pt x="0" y="14"/>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74" name="Freeform 234" descr="Granite"/>
              <p:cNvSpPr>
                <a:spLocks/>
              </p:cNvSpPr>
              <p:nvPr/>
            </p:nvSpPr>
            <p:spPr bwMode="auto">
              <a:xfrm>
                <a:off x="4488" y="2833"/>
                <a:ext cx="65" cy="67"/>
              </a:xfrm>
              <a:custGeom>
                <a:avLst/>
                <a:gdLst/>
                <a:ahLst/>
                <a:cxnLst>
                  <a:cxn ang="0">
                    <a:pos x="120" y="4"/>
                  </a:cxn>
                  <a:cxn ang="0">
                    <a:pos x="120" y="73"/>
                  </a:cxn>
                  <a:cxn ang="0">
                    <a:pos x="93" y="100"/>
                  </a:cxn>
                  <a:cxn ang="0">
                    <a:pos x="60" y="100"/>
                  </a:cxn>
                  <a:cxn ang="0">
                    <a:pos x="60" y="56"/>
                  </a:cxn>
                  <a:cxn ang="0">
                    <a:pos x="0" y="65"/>
                  </a:cxn>
                  <a:cxn ang="0">
                    <a:pos x="0" y="47"/>
                  </a:cxn>
                  <a:cxn ang="0">
                    <a:pos x="46" y="27"/>
                  </a:cxn>
                  <a:cxn ang="0">
                    <a:pos x="60" y="27"/>
                  </a:cxn>
                  <a:cxn ang="0">
                    <a:pos x="83" y="0"/>
                  </a:cxn>
                  <a:cxn ang="0">
                    <a:pos x="120" y="4"/>
                  </a:cxn>
                </a:cxnLst>
                <a:rect l="0" t="0" r="r" b="b"/>
                <a:pathLst>
                  <a:path w="120" h="100">
                    <a:moveTo>
                      <a:pt x="120" y="4"/>
                    </a:moveTo>
                    <a:lnTo>
                      <a:pt x="120" y="73"/>
                    </a:lnTo>
                    <a:lnTo>
                      <a:pt x="93" y="100"/>
                    </a:lnTo>
                    <a:lnTo>
                      <a:pt x="60" y="100"/>
                    </a:lnTo>
                    <a:lnTo>
                      <a:pt x="60" y="56"/>
                    </a:lnTo>
                    <a:lnTo>
                      <a:pt x="0" y="65"/>
                    </a:lnTo>
                    <a:lnTo>
                      <a:pt x="0" y="47"/>
                    </a:lnTo>
                    <a:lnTo>
                      <a:pt x="46" y="27"/>
                    </a:lnTo>
                    <a:lnTo>
                      <a:pt x="60" y="27"/>
                    </a:lnTo>
                    <a:lnTo>
                      <a:pt x="83" y="0"/>
                    </a:lnTo>
                    <a:lnTo>
                      <a:pt x="120" y="4"/>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75" name="Freeform 235" descr="Granite"/>
              <p:cNvSpPr>
                <a:spLocks/>
              </p:cNvSpPr>
              <p:nvPr/>
            </p:nvSpPr>
            <p:spPr bwMode="auto">
              <a:xfrm>
                <a:off x="4444" y="2958"/>
                <a:ext cx="88" cy="128"/>
              </a:xfrm>
              <a:custGeom>
                <a:avLst/>
                <a:gdLst/>
                <a:ahLst/>
                <a:cxnLst>
                  <a:cxn ang="0">
                    <a:pos x="162" y="0"/>
                  </a:cxn>
                  <a:cxn ang="0">
                    <a:pos x="131" y="26"/>
                  </a:cxn>
                  <a:cxn ang="0">
                    <a:pos x="46" y="26"/>
                  </a:cxn>
                  <a:cxn ang="0">
                    <a:pos x="46" y="70"/>
                  </a:cxn>
                  <a:cxn ang="0">
                    <a:pos x="114" y="61"/>
                  </a:cxn>
                  <a:cxn ang="0">
                    <a:pos x="77" y="104"/>
                  </a:cxn>
                  <a:cxn ang="0">
                    <a:pos x="98" y="156"/>
                  </a:cxn>
                  <a:cxn ang="0">
                    <a:pos x="81" y="156"/>
                  </a:cxn>
                  <a:cxn ang="0">
                    <a:pos x="17" y="192"/>
                  </a:cxn>
                  <a:cxn ang="0">
                    <a:pos x="17" y="122"/>
                  </a:cxn>
                  <a:cxn ang="0">
                    <a:pos x="0" y="119"/>
                  </a:cxn>
                  <a:cxn ang="0">
                    <a:pos x="30" y="8"/>
                  </a:cxn>
                  <a:cxn ang="0">
                    <a:pos x="162" y="0"/>
                  </a:cxn>
                </a:cxnLst>
                <a:rect l="0" t="0" r="r" b="b"/>
                <a:pathLst>
                  <a:path w="162" h="192">
                    <a:moveTo>
                      <a:pt x="162" y="0"/>
                    </a:moveTo>
                    <a:lnTo>
                      <a:pt x="131" y="26"/>
                    </a:lnTo>
                    <a:lnTo>
                      <a:pt x="46" y="26"/>
                    </a:lnTo>
                    <a:lnTo>
                      <a:pt x="46" y="70"/>
                    </a:lnTo>
                    <a:lnTo>
                      <a:pt x="114" y="61"/>
                    </a:lnTo>
                    <a:lnTo>
                      <a:pt x="77" y="104"/>
                    </a:lnTo>
                    <a:lnTo>
                      <a:pt x="98" y="156"/>
                    </a:lnTo>
                    <a:lnTo>
                      <a:pt x="81" y="156"/>
                    </a:lnTo>
                    <a:lnTo>
                      <a:pt x="17" y="192"/>
                    </a:lnTo>
                    <a:lnTo>
                      <a:pt x="17" y="122"/>
                    </a:lnTo>
                    <a:lnTo>
                      <a:pt x="0" y="119"/>
                    </a:lnTo>
                    <a:lnTo>
                      <a:pt x="30" y="8"/>
                    </a:lnTo>
                    <a:lnTo>
                      <a:pt x="162" y="0"/>
                    </a:lnTo>
                    <a:close/>
                  </a:path>
                </a:pathLst>
              </a:custGeom>
              <a:blipFill dpi="0" rotWithShape="0">
                <a:blip r:embed="rId2" cstate="screen">
                  <a:alphaModFix amt="80000"/>
                </a:blip>
                <a:srcRect/>
                <a:tile tx="0" ty="0" sx="100000" sy="100000" flip="none" algn="tl"/>
              </a:blipFill>
              <a:ln w="9525">
                <a:no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grpSp>
        <p:sp>
          <p:nvSpPr>
            <p:cNvPr id="83" name="Line 236"/>
            <p:cNvSpPr>
              <a:spLocks noChangeShapeType="1"/>
            </p:cNvSpPr>
            <p:nvPr/>
          </p:nvSpPr>
          <p:spPr bwMode="auto">
            <a:xfrm flipH="1">
              <a:off x="5534467" y="4028906"/>
              <a:ext cx="923162" cy="153649"/>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84" name="Line 237"/>
            <p:cNvSpPr>
              <a:spLocks noChangeShapeType="1"/>
            </p:cNvSpPr>
            <p:nvPr/>
          </p:nvSpPr>
          <p:spPr bwMode="auto">
            <a:xfrm flipH="1" flipV="1">
              <a:off x="5340117" y="3875257"/>
              <a:ext cx="1166099" cy="153649"/>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85" name="Line 238"/>
            <p:cNvSpPr>
              <a:spLocks noChangeShapeType="1"/>
            </p:cNvSpPr>
            <p:nvPr/>
          </p:nvSpPr>
          <p:spPr bwMode="auto">
            <a:xfrm flipH="1" flipV="1">
              <a:off x="4951418" y="3055795"/>
              <a:ext cx="1554799" cy="973111"/>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86" name="Line 239"/>
            <p:cNvSpPr>
              <a:spLocks noChangeShapeType="1"/>
            </p:cNvSpPr>
            <p:nvPr/>
          </p:nvSpPr>
          <p:spPr bwMode="auto">
            <a:xfrm flipH="1" flipV="1">
              <a:off x="4902830" y="2799713"/>
              <a:ext cx="1603386" cy="1229193"/>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87" name="Line 240"/>
            <p:cNvSpPr>
              <a:spLocks noChangeShapeType="1"/>
            </p:cNvSpPr>
            <p:nvPr/>
          </p:nvSpPr>
          <p:spPr bwMode="auto">
            <a:xfrm>
              <a:off x="6457629" y="4028906"/>
              <a:ext cx="1506211" cy="102433"/>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88" name="Line 241"/>
            <p:cNvSpPr>
              <a:spLocks noChangeShapeType="1"/>
            </p:cNvSpPr>
            <p:nvPr/>
          </p:nvSpPr>
          <p:spPr bwMode="auto">
            <a:xfrm>
              <a:off x="6457629" y="4028906"/>
              <a:ext cx="1749148" cy="256082"/>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89" name="Line 242"/>
            <p:cNvSpPr>
              <a:spLocks noChangeShapeType="1"/>
            </p:cNvSpPr>
            <p:nvPr/>
          </p:nvSpPr>
          <p:spPr bwMode="auto">
            <a:xfrm flipH="1" flipV="1">
              <a:off x="6068929" y="2748496"/>
              <a:ext cx="437287" cy="1280410"/>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90" name="Line 243"/>
            <p:cNvSpPr>
              <a:spLocks noChangeShapeType="1"/>
            </p:cNvSpPr>
            <p:nvPr/>
          </p:nvSpPr>
          <p:spPr bwMode="auto">
            <a:xfrm flipH="1" flipV="1">
              <a:off x="6311866" y="2902145"/>
              <a:ext cx="194350" cy="1126761"/>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91" name="Line 244"/>
            <p:cNvSpPr>
              <a:spLocks noChangeShapeType="1"/>
            </p:cNvSpPr>
            <p:nvPr/>
          </p:nvSpPr>
          <p:spPr bwMode="auto">
            <a:xfrm flipH="1" flipV="1">
              <a:off x="6214692" y="2850929"/>
              <a:ext cx="291525" cy="1177977"/>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92" name="Line 245"/>
            <p:cNvSpPr>
              <a:spLocks noChangeShapeType="1"/>
            </p:cNvSpPr>
            <p:nvPr/>
          </p:nvSpPr>
          <p:spPr bwMode="auto">
            <a:xfrm flipV="1">
              <a:off x="6506216" y="3260660"/>
              <a:ext cx="340112" cy="768246"/>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93" name="Line 246"/>
            <p:cNvSpPr>
              <a:spLocks noChangeShapeType="1"/>
            </p:cNvSpPr>
            <p:nvPr/>
          </p:nvSpPr>
          <p:spPr bwMode="auto">
            <a:xfrm flipV="1">
              <a:off x="6506216" y="3107011"/>
              <a:ext cx="583049" cy="921895"/>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94" name="Line 247"/>
            <p:cNvSpPr>
              <a:spLocks noChangeShapeType="1"/>
            </p:cNvSpPr>
            <p:nvPr/>
          </p:nvSpPr>
          <p:spPr bwMode="auto">
            <a:xfrm flipV="1">
              <a:off x="6506216" y="3363093"/>
              <a:ext cx="631637" cy="665813"/>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95" name="Line 248"/>
            <p:cNvSpPr>
              <a:spLocks noChangeShapeType="1"/>
            </p:cNvSpPr>
            <p:nvPr/>
          </p:nvSpPr>
          <p:spPr bwMode="auto">
            <a:xfrm flipV="1">
              <a:off x="6506216" y="3465526"/>
              <a:ext cx="923162" cy="563380"/>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96" name="Freeform 249"/>
            <p:cNvSpPr>
              <a:spLocks/>
            </p:cNvSpPr>
            <p:nvPr/>
          </p:nvSpPr>
          <p:spPr bwMode="auto">
            <a:xfrm>
              <a:off x="6457629" y="2799713"/>
              <a:ext cx="1846323" cy="1229193"/>
            </a:xfrm>
            <a:custGeom>
              <a:avLst/>
              <a:gdLst/>
              <a:ahLst/>
              <a:cxnLst>
                <a:cxn ang="0">
                  <a:pos x="0" y="1152"/>
                </a:cxn>
                <a:cxn ang="0">
                  <a:pos x="1584" y="336"/>
                </a:cxn>
                <a:cxn ang="0">
                  <a:pos x="1440" y="0"/>
                </a:cxn>
              </a:cxnLst>
              <a:rect l="0" t="0" r="r" b="b"/>
              <a:pathLst>
                <a:path w="1824" h="1152">
                  <a:moveTo>
                    <a:pt x="0" y="1152"/>
                  </a:moveTo>
                  <a:cubicBezTo>
                    <a:pt x="672" y="840"/>
                    <a:pt x="1344" y="528"/>
                    <a:pt x="1584" y="336"/>
                  </a:cubicBezTo>
                  <a:cubicBezTo>
                    <a:pt x="1824" y="144"/>
                    <a:pt x="1632" y="72"/>
                    <a:pt x="1440" y="0"/>
                  </a:cubicBezTo>
                </a:path>
              </a:pathLst>
            </a:custGeom>
            <a:noFill/>
            <a:ln w="9525" cap="flat" cmpd="sng">
              <a:solidFill>
                <a:srgbClr val="C00000"/>
              </a:solidFill>
              <a:prstDash val="solid"/>
              <a:miter lim="800000"/>
              <a:headEnd type="none" w="med" len="med"/>
              <a:tailEnd type="none" w="med" len="me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97" name="Freeform 250"/>
            <p:cNvSpPr>
              <a:spLocks/>
            </p:cNvSpPr>
            <p:nvPr/>
          </p:nvSpPr>
          <p:spPr bwMode="auto">
            <a:xfrm>
              <a:off x="6554804" y="2697280"/>
              <a:ext cx="2121652" cy="1280410"/>
            </a:xfrm>
            <a:custGeom>
              <a:avLst/>
              <a:gdLst/>
              <a:ahLst/>
              <a:cxnLst>
                <a:cxn ang="0">
                  <a:pos x="0" y="1296"/>
                </a:cxn>
                <a:cxn ang="0">
                  <a:pos x="1824" y="528"/>
                </a:cxn>
                <a:cxn ang="0">
                  <a:pos x="1632" y="0"/>
                </a:cxn>
              </a:cxnLst>
              <a:rect l="0" t="0" r="r" b="b"/>
              <a:pathLst>
                <a:path w="2096" h="1296">
                  <a:moveTo>
                    <a:pt x="0" y="1296"/>
                  </a:moveTo>
                  <a:cubicBezTo>
                    <a:pt x="776" y="1020"/>
                    <a:pt x="1552" y="744"/>
                    <a:pt x="1824" y="528"/>
                  </a:cubicBezTo>
                  <a:cubicBezTo>
                    <a:pt x="2096" y="312"/>
                    <a:pt x="1864" y="156"/>
                    <a:pt x="1632" y="0"/>
                  </a:cubicBezTo>
                </a:path>
              </a:pathLst>
            </a:custGeom>
            <a:noFill/>
            <a:ln w="9525" cap="flat" cmpd="sng">
              <a:solidFill>
                <a:srgbClr val="C00000"/>
              </a:solidFill>
              <a:prstDash val="solid"/>
              <a:miter lim="800000"/>
              <a:headEnd type="none" w="med" len="med"/>
              <a:tailEnd type="none" w="med" len="me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98" name="Line 251"/>
            <p:cNvSpPr>
              <a:spLocks noChangeShapeType="1"/>
            </p:cNvSpPr>
            <p:nvPr/>
          </p:nvSpPr>
          <p:spPr bwMode="auto">
            <a:xfrm flipV="1">
              <a:off x="6506216" y="3004578"/>
              <a:ext cx="1117511" cy="1024328"/>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99" name="Line 252"/>
            <p:cNvSpPr>
              <a:spLocks noChangeShapeType="1"/>
            </p:cNvSpPr>
            <p:nvPr/>
          </p:nvSpPr>
          <p:spPr bwMode="auto">
            <a:xfrm flipV="1">
              <a:off x="6506216" y="2697280"/>
              <a:ext cx="194350" cy="1331626"/>
            </a:xfrm>
            <a:prstGeom prst="line">
              <a:avLst/>
            </a:prstGeom>
            <a:noFill/>
            <a:ln w="9525">
              <a:solidFill>
                <a:srgbClr val="C00000"/>
              </a:solidFill>
              <a:miter lim="800000"/>
              <a:headEnd/>
              <a:tailEnd/>
            </a:ln>
            <a:effectLst/>
          </p:spPr>
          <p:txBody>
            <a:bodyPr wrap="none"/>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sp>
          <p:nvSpPr>
            <p:cNvPr id="100" name="Oval 253"/>
            <p:cNvSpPr>
              <a:spLocks noChangeArrowheads="1"/>
            </p:cNvSpPr>
            <p:nvPr/>
          </p:nvSpPr>
          <p:spPr bwMode="auto">
            <a:xfrm>
              <a:off x="6457629" y="3977690"/>
              <a:ext cx="97175" cy="102433"/>
            </a:xfrm>
            <a:prstGeom prst="ellipse">
              <a:avLst/>
            </a:prstGeom>
            <a:solidFill>
              <a:srgbClr val="C00000"/>
            </a:solidFill>
            <a:ln w="9525">
              <a:solidFill>
                <a:srgbClr val="C00000"/>
              </a:solid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SG" sz="1800" b="0" i="0" u="none" strike="noStrike" kern="0" cap="none" spc="0" normalizeH="0" baseline="0" noProof="0" smtClean="0">
                <a:ln>
                  <a:noFill/>
                </a:ln>
                <a:solidFill>
                  <a:sysClr val="windowText" lastClr="000000"/>
                </a:solidFill>
                <a:effectLst/>
                <a:uLnTx/>
                <a:uFillTx/>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Leadership Team</a:t>
            </a:r>
            <a:endParaRPr lang="en-SG" dirty="0"/>
          </a:p>
        </p:txBody>
      </p:sp>
      <p:pic>
        <p:nvPicPr>
          <p:cNvPr id="4" name="Picture 3" descr="Website 15 - Exco Team.jpg"/>
          <p:cNvPicPr>
            <a:picLocks noChangeAspect="1"/>
          </p:cNvPicPr>
          <p:nvPr/>
        </p:nvPicPr>
        <p:blipFill>
          <a:blip r:embed="rId2" cstate="screen"/>
          <a:srcRect/>
          <a:stretch>
            <a:fillRect/>
          </a:stretch>
        </p:blipFill>
        <p:spPr>
          <a:xfrm>
            <a:off x="1206552" y="1988840"/>
            <a:ext cx="6749824" cy="2232248"/>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a:xfrm>
            <a:off x="1475656" y="4653136"/>
            <a:ext cx="6398803" cy="461665"/>
          </a:xfrm>
          <a:prstGeom prst="rect">
            <a:avLst/>
          </a:prstGeom>
          <a:noFill/>
        </p:spPr>
        <p:txBody>
          <a:bodyPr wrap="none" rtlCol="0">
            <a:spAutoFit/>
          </a:bodyPr>
          <a:lstStyle/>
          <a:p>
            <a:r>
              <a:rPr lang="en-SG" sz="2400" dirty="0" smtClean="0">
                <a:solidFill>
                  <a:schemeClr val="tx1">
                    <a:lumMod val="75000"/>
                    <a:lumOff val="25000"/>
                  </a:schemeClr>
                </a:solidFill>
              </a:rPr>
              <a:t>Leading, Empowering and Protecting the business</a:t>
            </a:r>
            <a:endParaRPr lang="en-SG" sz="2400" dirty="0">
              <a:solidFill>
                <a:schemeClr val="tx1">
                  <a:lumMod val="75000"/>
                  <a:lumOff val="2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Location</a:t>
            </a:r>
            <a:endParaRPr lang="en-SG" dirty="0"/>
          </a:p>
        </p:txBody>
      </p:sp>
      <p:pic>
        <p:nvPicPr>
          <p:cNvPr id="4" name="Picture 3" descr="Website 15 - Drone Pic 2.jpg"/>
          <p:cNvPicPr>
            <a:picLocks noChangeAspect="1"/>
          </p:cNvPicPr>
          <p:nvPr/>
        </p:nvPicPr>
        <p:blipFill>
          <a:blip r:embed="rId2" cstate="screen"/>
          <a:srcRect/>
          <a:stretch>
            <a:fillRect/>
          </a:stretch>
        </p:blipFill>
        <p:spPr>
          <a:xfrm>
            <a:off x="1368152" y="1628800"/>
            <a:ext cx="6516216" cy="3672408"/>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a:xfrm>
            <a:off x="2123728" y="5517232"/>
            <a:ext cx="5296130" cy="400110"/>
          </a:xfrm>
          <a:prstGeom prst="rect">
            <a:avLst/>
          </a:prstGeom>
          <a:noFill/>
        </p:spPr>
        <p:txBody>
          <a:bodyPr wrap="none" rtlCol="0">
            <a:spAutoFit/>
          </a:bodyPr>
          <a:lstStyle/>
          <a:p>
            <a:r>
              <a:rPr lang="en-SG" sz="2000" dirty="0" smtClean="0">
                <a:solidFill>
                  <a:schemeClr val="tx1">
                    <a:lumMod val="75000"/>
                    <a:lumOff val="25000"/>
                  </a:schemeClr>
                </a:solidFill>
              </a:rPr>
              <a:t>Perfectly located in Longmeadow </a:t>
            </a:r>
            <a:r>
              <a:rPr lang="en-SG" sz="2000" dirty="0" smtClean="0">
                <a:solidFill>
                  <a:schemeClr val="tx1">
                    <a:lumMod val="75000"/>
                    <a:lumOff val="25000"/>
                  </a:schemeClr>
                </a:solidFill>
              </a:rPr>
              <a:t>Business </a:t>
            </a:r>
            <a:r>
              <a:rPr lang="en-SG" sz="2000" dirty="0" smtClean="0">
                <a:solidFill>
                  <a:schemeClr val="tx1">
                    <a:lumMod val="75000"/>
                    <a:lumOff val="25000"/>
                  </a:schemeClr>
                </a:solidFill>
              </a:rPr>
              <a:t>Estate</a:t>
            </a:r>
            <a:endParaRPr lang="en-SG" sz="2000" dirty="0">
              <a:solidFill>
                <a:schemeClr val="tx1">
                  <a:lumMod val="75000"/>
                  <a:lumOff val="25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Warehouse &amp; Distribution</a:t>
            </a:r>
            <a:endParaRPr lang="en-SG" dirty="0"/>
          </a:p>
        </p:txBody>
      </p:sp>
      <p:sp>
        <p:nvSpPr>
          <p:cNvPr id="3" name="Content Placeholder 2"/>
          <p:cNvSpPr>
            <a:spLocks noGrp="1"/>
          </p:cNvSpPr>
          <p:nvPr>
            <p:ph idx="1"/>
          </p:nvPr>
        </p:nvSpPr>
        <p:spPr>
          <a:xfrm>
            <a:off x="1033264" y="1783357"/>
            <a:ext cx="5338936" cy="4453955"/>
          </a:xfrm>
        </p:spPr>
        <p:txBody>
          <a:bodyPr/>
          <a:lstStyle/>
          <a:p>
            <a:pPr>
              <a:lnSpc>
                <a:spcPct val="90000"/>
              </a:lnSpc>
            </a:pPr>
            <a:r>
              <a:rPr lang="en-US" dirty="0" smtClean="0"/>
              <a:t>5000m²</a:t>
            </a:r>
          </a:p>
          <a:p>
            <a:pPr>
              <a:lnSpc>
                <a:spcPct val="90000"/>
              </a:lnSpc>
            </a:pPr>
            <a:r>
              <a:rPr lang="en-US" dirty="0" smtClean="0"/>
              <a:t>Bonded and caged areas</a:t>
            </a:r>
          </a:p>
          <a:p>
            <a:pPr>
              <a:lnSpc>
                <a:spcPct val="90000"/>
              </a:lnSpc>
            </a:pPr>
            <a:r>
              <a:rPr lang="en-US" dirty="0" smtClean="0"/>
              <a:t>Racking and refrigeration </a:t>
            </a:r>
          </a:p>
          <a:p>
            <a:pPr>
              <a:lnSpc>
                <a:spcPct val="90000"/>
              </a:lnSpc>
            </a:pPr>
            <a:r>
              <a:rPr lang="en-US" dirty="0" smtClean="0"/>
              <a:t>Cold chain management</a:t>
            </a:r>
          </a:p>
          <a:p>
            <a:pPr>
              <a:lnSpc>
                <a:spcPct val="90000"/>
              </a:lnSpc>
            </a:pPr>
            <a:r>
              <a:rPr lang="en-US" dirty="0" smtClean="0"/>
              <a:t>State-of-the-art security</a:t>
            </a:r>
          </a:p>
          <a:p>
            <a:pPr>
              <a:lnSpc>
                <a:spcPct val="90000"/>
              </a:lnSpc>
            </a:pPr>
            <a:r>
              <a:rPr lang="en-US" dirty="0" smtClean="0"/>
              <a:t>Configure to order</a:t>
            </a:r>
          </a:p>
          <a:p>
            <a:pPr>
              <a:lnSpc>
                <a:spcPct val="90000"/>
              </a:lnSpc>
            </a:pPr>
            <a:r>
              <a:rPr lang="en-US" dirty="0" smtClean="0"/>
              <a:t>Vendor Managed Inventory</a:t>
            </a:r>
          </a:p>
          <a:p>
            <a:pPr>
              <a:lnSpc>
                <a:spcPct val="90000"/>
              </a:lnSpc>
            </a:pPr>
            <a:r>
              <a:rPr lang="en-US" dirty="0" smtClean="0"/>
              <a:t>Pick and pack operations</a:t>
            </a:r>
          </a:p>
          <a:p>
            <a:pPr>
              <a:lnSpc>
                <a:spcPct val="90000"/>
              </a:lnSpc>
            </a:pPr>
            <a:r>
              <a:rPr lang="en-US" dirty="0" smtClean="0"/>
              <a:t>Local and regional distribution</a:t>
            </a:r>
          </a:p>
          <a:p>
            <a:endParaRPr lang="en-SG" dirty="0"/>
          </a:p>
        </p:txBody>
      </p:sp>
      <p:grpSp>
        <p:nvGrpSpPr>
          <p:cNvPr id="7" name="Group 6"/>
          <p:cNvGrpSpPr/>
          <p:nvPr/>
        </p:nvGrpSpPr>
        <p:grpSpPr>
          <a:xfrm>
            <a:off x="6444208" y="1952972"/>
            <a:ext cx="1600200" cy="3924300"/>
            <a:chOff x="6588224" y="1952972"/>
            <a:chExt cx="1600200" cy="3924300"/>
          </a:xfrm>
        </p:grpSpPr>
        <p:pic>
          <p:nvPicPr>
            <p:cNvPr id="4" name="Picture 13"/>
            <p:cNvPicPr>
              <a:picLocks noChangeAspect="1" noChangeArrowheads="1"/>
            </p:cNvPicPr>
            <p:nvPr/>
          </p:nvPicPr>
          <p:blipFill>
            <a:blip r:embed="rId2" cstate="screen"/>
            <a:srcRect/>
            <a:stretch>
              <a:fillRect/>
            </a:stretch>
          </p:blipFill>
          <p:spPr bwMode="auto">
            <a:xfrm>
              <a:off x="6588224" y="1952972"/>
              <a:ext cx="1600200" cy="1200150"/>
            </a:xfrm>
            <a:prstGeom prst="rect">
              <a:avLst/>
            </a:prstGeom>
            <a:ln>
              <a:noFill/>
            </a:ln>
            <a:effectLst>
              <a:outerShdw blurRad="292100" dist="139700" dir="2700000" algn="tl" rotWithShape="0">
                <a:srgbClr val="333333">
                  <a:alpha val="65000"/>
                </a:srgbClr>
              </a:outerShdw>
            </a:effectLst>
          </p:spPr>
        </p:pic>
        <p:pic>
          <p:nvPicPr>
            <p:cNvPr id="5" name="Picture 14"/>
            <p:cNvPicPr>
              <a:picLocks noChangeAspect="1" noChangeArrowheads="1"/>
            </p:cNvPicPr>
            <p:nvPr/>
          </p:nvPicPr>
          <p:blipFill>
            <a:blip r:embed="rId3" cstate="screen"/>
            <a:srcRect/>
            <a:stretch>
              <a:fillRect/>
            </a:stretch>
          </p:blipFill>
          <p:spPr bwMode="auto">
            <a:xfrm>
              <a:off x="6588224" y="3324572"/>
              <a:ext cx="1600200" cy="1200150"/>
            </a:xfrm>
            <a:prstGeom prst="rect">
              <a:avLst/>
            </a:prstGeom>
            <a:ln>
              <a:noFill/>
            </a:ln>
            <a:effectLst>
              <a:outerShdw blurRad="292100" dist="139700" dir="2700000" algn="tl" rotWithShape="0">
                <a:srgbClr val="333333">
                  <a:alpha val="65000"/>
                </a:srgbClr>
              </a:outerShdw>
            </a:effectLst>
          </p:spPr>
        </p:pic>
        <p:pic>
          <p:nvPicPr>
            <p:cNvPr id="6" name="Picture 15"/>
            <p:cNvPicPr>
              <a:picLocks noChangeAspect="1" noChangeArrowheads="1"/>
            </p:cNvPicPr>
            <p:nvPr/>
          </p:nvPicPr>
          <p:blipFill>
            <a:blip r:embed="rId4" cstate="screen"/>
            <a:srcRect/>
            <a:stretch>
              <a:fillRect/>
            </a:stretch>
          </p:blipFill>
          <p:spPr bwMode="auto">
            <a:xfrm>
              <a:off x="6588224" y="4677122"/>
              <a:ext cx="1600200" cy="1200150"/>
            </a:xfrm>
            <a:prstGeom prst="rect">
              <a:avLst/>
            </a:prstGeom>
            <a:ln>
              <a:noFill/>
            </a:ln>
            <a:effectLst>
              <a:outerShdw blurRad="292100" dist="139700" dir="2700000" algn="tl" rotWithShape="0">
                <a:srgbClr val="333333">
                  <a:alpha val="65000"/>
                </a:srgbClr>
              </a:outerShdw>
            </a:effectLst>
          </p:spPr>
        </p:pic>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5000m²Facility</a:t>
            </a:r>
            <a:endParaRPr lang="en-SG" dirty="0"/>
          </a:p>
        </p:txBody>
      </p:sp>
      <p:pic>
        <p:nvPicPr>
          <p:cNvPr id="4" name="Picture 7"/>
          <p:cNvPicPr>
            <a:picLocks noChangeAspect="1" noChangeArrowheads="1"/>
          </p:cNvPicPr>
          <p:nvPr/>
        </p:nvPicPr>
        <p:blipFill>
          <a:blip r:embed="rId2" cstate="screen"/>
          <a:srcRect/>
          <a:stretch>
            <a:fillRect/>
          </a:stretch>
        </p:blipFill>
        <p:spPr bwMode="auto">
          <a:xfrm>
            <a:off x="1475656" y="1556792"/>
            <a:ext cx="6019800" cy="451485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88640"/>
            <a:ext cx="6419056" cy="1143000"/>
          </a:xfrm>
        </p:spPr>
        <p:txBody>
          <a:bodyPr>
            <a:normAutofit fontScale="90000"/>
          </a:bodyPr>
          <a:lstStyle/>
          <a:p>
            <a:r>
              <a:rPr lang="en-SG" dirty="0" smtClean="0"/>
              <a:t>Loading Bays &amp; Dock Levellers</a:t>
            </a:r>
            <a:endParaRPr lang="en-SG" dirty="0"/>
          </a:p>
        </p:txBody>
      </p:sp>
      <p:pic>
        <p:nvPicPr>
          <p:cNvPr id="4" name="Picture 11"/>
          <p:cNvPicPr>
            <a:picLocks noChangeAspect="1" noChangeArrowheads="1"/>
          </p:cNvPicPr>
          <p:nvPr/>
        </p:nvPicPr>
        <p:blipFill>
          <a:blip r:embed="rId2" cstate="screen"/>
          <a:srcRect/>
          <a:stretch>
            <a:fillRect/>
          </a:stretch>
        </p:blipFill>
        <p:spPr bwMode="auto">
          <a:xfrm>
            <a:off x="1485900" y="1628800"/>
            <a:ext cx="6172200" cy="44196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Bonded &amp; Caged Areas</a:t>
            </a:r>
            <a:endParaRPr lang="en-SG" dirty="0"/>
          </a:p>
        </p:txBody>
      </p:sp>
      <p:pic>
        <p:nvPicPr>
          <p:cNvPr id="4" name="Picture 4"/>
          <p:cNvPicPr>
            <a:picLocks noChangeAspect="1" noChangeArrowheads="1"/>
          </p:cNvPicPr>
          <p:nvPr/>
        </p:nvPicPr>
        <p:blipFill>
          <a:blip r:embed="rId2" cstate="screen"/>
          <a:srcRect/>
          <a:stretch>
            <a:fillRect/>
          </a:stretch>
        </p:blipFill>
        <p:spPr bwMode="auto">
          <a:xfrm>
            <a:off x="1691680" y="1700808"/>
            <a:ext cx="5829300" cy="4391025"/>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656" y="188640"/>
            <a:ext cx="7211144" cy="1143000"/>
          </a:xfrm>
        </p:spPr>
        <p:txBody>
          <a:bodyPr>
            <a:noAutofit/>
          </a:bodyPr>
          <a:lstStyle/>
          <a:p>
            <a:r>
              <a:rPr lang="en-SG" dirty="0" smtClean="0"/>
              <a:t>Internet Based Security Systems</a:t>
            </a:r>
            <a:endParaRPr lang="en-SG" dirty="0"/>
          </a:p>
        </p:txBody>
      </p:sp>
      <p:pic>
        <p:nvPicPr>
          <p:cNvPr id="4" name="Picture 4" descr="n718150417_181395_7875">
            <a:hlinkClick r:id="rId2"/>
          </p:cNvPr>
          <p:cNvPicPr>
            <a:picLocks noChangeAspect="1" noChangeArrowheads="1"/>
          </p:cNvPicPr>
          <p:nvPr/>
        </p:nvPicPr>
        <p:blipFill>
          <a:blip r:embed="rId3" cstate="screen"/>
          <a:srcRect/>
          <a:stretch>
            <a:fillRect/>
          </a:stretch>
        </p:blipFill>
        <p:spPr bwMode="auto">
          <a:xfrm>
            <a:off x="1475656" y="1628800"/>
            <a:ext cx="6153150" cy="4500563"/>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Security</a:t>
            </a:r>
            <a:endParaRPr lang="en-SG" dirty="0"/>
          </a:p>
        </p:txBody>
      </p:sp>
      <p:sp>
        <p:nvSpPr>
          <p:cNvPr id="3" name="Content Placeholder 2"/>
          <p:cNvSpPr>
            <a:spLocks noGrp="1"/>
          </p:cNvSpPr>
          <p:nvPr>
            <p:ph idx="1"/>
          </p:nvPr>
        </p:nvSpPr>
        <p:spPr>
          <a:xfrm>
            <a:off x="457200" y="1783357"/>
            <a:ext cx="5842992" cy="4453955"/>
          </a:xfrm>
        </p:spPr>
        <p:txBody>
          <a:bodyPr>
            <a:normAutofit/>
          </a:bodyPr>
          <a:lstStyle/>
          <a:p>
            <a:r>
              <a:rPr lang="en-US" sz="2400" dirty="0" smtClean="0"/>
              <a:t>Electric perimeter fence linked to intrusion system</a:t>
            </a:r>
          </a:p>
          <a:p>
            <a:r>
              <a:rPr lang="en-US" sz="2400" dirty="0" smtClean="0"/>
              <a:t>Facility wide CCTV coverage - 16 cameras with motion detection &amp; recording to embedded DVR</a:t>
            </a:r>
          </a:p>
          <a:p>
            <a:r>
              <a:rPr lang="en-US" sz="2400" dirty="0" smtClean="0"/>
              <a:t>Total access control</a:t>
            </a:r>
          </a:p>
          <a:p>
            <a:r>
              <a:rPr lang="en-US" sz="2400" dirty="0" smtClean="0"/>
              <a:t>40 Zone intrusion detection</a:t>
            </a:r>
          </a:p>
          <a:p>
            <a:r>
              <a:rPr lang="en-US" sz="2400" dirty="0" smtClean="0"/>
              <a:t>24/7 Storage fridge temperature monitoring</a:t>
            </a:r>
          </a:p>
          <a:p>
            <a:r>
              <a:rPr lang="en-US" sz="2400" dirty="0" smtClean="0"/>
              <a:t>24/7 armed reaction</a:t>
            </a:r>
          </a:p>
          <a:p>
            <a:endParaRPr lang="en-SG" sz="2400" dirty="0"/>
          </a:p>
        </p:txBody>
      </p:sp>
      <p:grpSp>
        <p:nvGrpSpPr>
          <p:cNvPr id="7" name="Group 6"/>
          <p:cNvGrpSpPr/>
          <p:nvPr/>
        </p:nvGrpSpPr>
        <p:grpSpPr>
          <a:xfrm>
            <a:off x="6705600" y="1916832"/>
            <a:ext cx="1600200" cy="3905250"/>
            <a:chOff x="6705600" y="2038350"/>
            <a:chExt cx="1600200" cy="3905250"/>
          </a:xfrm>
        </p:grpSpPr>
        <p:pic>
          <p:nvPicPr>
            <p:cNvPr id="4" name="Picture 10"/>
            <p:cNvPicPr>
              <a:picLocks noChangeAspect="1" noChangeArrowheads="1"/>
            </p:cNvPicPr>
            <p:nvPr/>
          </p:nvPicPr>
          <p:blipFill>
            <a:blip r:embed="rId2" cstate="screen"/>
            <a:srcRect/>
            <a:stretch>
              <a:fillRect/>
            </a:stretch>
          </p:blipFill>
          <p:spPr bwMode="auto">
            <a:xfrm>
              <a:off x="6734175" y="2038350"/>
              <a:ext cx="1571625" cy="1181100"/>
            </a:xfrm>
            <a:prstGeom prst="rect">
              <a:avLst/>
            </a:prstGeom>
            <a:ln>
              <a:noFill/>
            </a:ln>
            <a:effectLst>
              <a:outerShdw blurRad="292100" dist="139700" dir="2700000" algn="tl" rotWithShape="0">
                <a:srgbClr val="333333">
                  <a:alpha val="65000"/>
                </a:srgbClr>
              </a:outerShdw>
            </a:effectLst>
          </p:spPr>
        </p:pic>
        <p:pic>
          <p:nvPicPr>
            <p:cNvPr id="5" name="Picture 11"/>
            <p:cNvPicPr>
              <a:picLocks noChangeAspect="1" noChangeArrowheads="1"/>
            </p:cNvPicPr>
            <p:nvPr/>
          </p:nvPicPr>
          <p:blipFill>
            <a:blip r:embed="rId3" cstate="screen"/>
            <a:srcRect/>
            <a:stretch>
              <a:fillRect/>
            </a:stretch>
          </p:blipFill>
          <p:spPr bwMode="auto">
            <a:xfrm>
              <a:off x="6705600" y="3409950"/>
              <a:ext cx="1600200" cy="1181100"/>
            </a:xfrm>
            <a:prstGeom prst="rect">
              <a:avLst/>
            </a:prstGeom>
            <a:ln>
              <a:noFill/>
            </a:ln>
            <a:effectLst>
              <a:outerShdw blurRad="292100" dist="139700" dir="2700000" algn="tl" rotWithShape="0">
                <a:srgbClr val="333333">
                  <a:alpha val="65000"/>
                </a:srgbClr>
              </a:outerShdw>
            </a:effectLst>
          </p:spPr>
        </p:pic>
        <p:pic>
          <p:nvPicPr>
            <p:cNvPr id="6" name="Picture 12"/>
            <p:cNvPicPr>
              <a:picLocks noChangeAspect="1" noChangeArrowheads="1"/>
            </p:cNvPicPr>
            <p:nvPr/>
          </p:nvPicPr>
          <p:blipFill>
            <a:blip r:embed="rId4" cstate="screen"/>
            <a:srcRect/>
            <a:stretch>
              <a:fillRect/>
            </a:stretch>
          </p:blipFill>
          <p:spPr bwMode="auto">
            <a:xfrm>
              <a:off x="6705600" y="4743450"/>
              <a:ext cx="1600200" cy="1200150"/>
            </a:xfrm>
            <a:prstGeom prst="rect">
              <a:avLst/>
            </a:prstGeom>
            <a:ln>
              <a:noFill/>
            </a:ln>
            <a:effectLst>
              <a:outerShdw blurRad="292100" dist="139700" dir="2700000" algn="tl" rotWithShape="0">
                <a:srgbClr val="333333">
                  <a:alpha val="65000"/>
                </a:srgbClr>
              </a:outerShdw>
            </a:effectLst>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Philosophy</a:t>
            </a:r>
            <a:endParaRPr lang="en-SG" dirty="0"/>
          </a:p>
        </p:txBody>
      </p:sp>
      <p:sp>
        <p:nvSpPr>
          <p:cNvPr id="4" name="Rectangle 3"/>
          <p:cNvSpPr txBox="1">
            <a:spLocks noChangeArrowheads="1"/>
          </p:cNvSpPr>
          <p:nvPr/>
        </p:nvSpPr>
        <p:spPr>
          <a:xfrm>
            <a:off x="762000" y="2133600"/>
            <a:ext cx="4343400" cy="350520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
                <a:srgbClr val="C00000"/>
              </a:buClr>
              <a:buSzTx/>
              <a:buFont typeface="Wingdings" pitchFamily="2" charset="2"/>
              <a:buNone/>
              <a:tabLst/>
              <a:defRPr/>
            </a:pPr>
            <a:r>
              <a:rPr kumimoji="0" lang="en-US" sz="24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To be recognised by every team member, customer and business partner as a company that creates innovative, practical and measurable solutions that produce exceptional and sustainable results. </a:t>
            </a:r>
            <a:br>
              <a:rPr kumimoji="0" lang="en-US" sz="24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br>
            <a:endParaRPr kumimoji="0" lang="en-US" sz="24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
                <a:srgbClr val="C00000"/>
              </a:buClr>
              <a:buSzTx/>
              <a:buFont typeface="Arial" pitchFamily="34" charset="0"/>
              <a:buChar char="•"/>
              <a:tabLst/>
              <a:defRPr/>
            </a:pPr>
            <a:endParaRPr kumimoji="0" lang="en-US" sz="24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pic>
        <p:nvPicPr>
          <p:cNvPr id="5" name="Picture 9"/>
          <p:cNvPicPr>
            <a:picLocks noChangeAspect="1" noChangeArrowheads="1"/>
          </p:cNvPicPr>
          <p:nvPr/>
        </p:nvPicPr>
        <p:blipFill>
          <a:blip r:embed="rId2" cstate="screen"/>
          <a:srcRect/>
          <a:stretch>
            <a:fillRect/>
          </a:stretch>
        </p:blipFill>
        <p:spPr bwMode="auto">
          <a:xfrm>
            <a:off x="5749875" y="2276872"/>
            <a:ext cx="2422525" cy="2687637"/>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i="1" dirty="0" smtClean="0">
                <a:latin typeface="Times New Roman" pitchFamily="18" charset="0"/>
                <a:cs typeface="Times New Roman" pitchFamily="18" charset="0"/>
              </a:rPr>
              <a:t>Quality</a:t>
            </a:r>
            <a:endParaRPr lang="en-SG" i="1" dirty="0">
              <a:latin typeface="Times New Roman" pitchFamily="18" charset="0"/>
              <a:cs typeface="Times New Roman" pitchFamily="18" charset="0"/>
            </a:endParaRPr>
          </a:p>
        </p:txBody>
      </p:sp>
      <p:sp>
        <p:nvSpPr>
          <p:cNvPr id="3" name="Content Placeholder 2"/>
          <p:cNvSpPr>
            <a:spLocks noGrp="1"/>
          </p:cNvSpPr>
          <p:nvPr>
            <p:ph idx="1"/>
          </p:nvPr>
        </p:nvSpPr>
        <p:spPr>
          <a:xfrm>
            <a:off x="817240" y="1783357"/>
            <a:ext cx="7571184" cy="4453955"/>
          </a:xfrm>
        </p:spPr>
        <p:txBody>
          <a:bodyPr>
            <a:noAutofit/>
          </a:bodyPr>
          <a:lstStyle/>
          <a:p>
            <a:pPr>
              <a:lnSpc>
                <a:spcPct val="90000"/>
              </a:lnSpc>
            </a:pPr>
            <a:r>
              <a:rPr lang="en-US" sz="2000" dirty="0" smtClean="0"/>
              <a:t>We are obsessive about providing you with your possessions in tact, in place and on time.  Performance is measured against your requirements in the form of an on-time delivery (OTD) summary.  This encompasses 5 major steps:</a:t>
            </a:r>
          </a:p>
          <a:p>
            <a:pPr lvl="1">
              <a:lnSpc>
                <a:spcPct val="90000"/>
              </a:lnSpc>
            </a:pPr>
            <a:r>
              <a:rPr lang="en-US" sz="1800" dirty="0" smtClean="0"/>
              <a:t>Available</a:t>
            </a:r>
          </a:p>
          <a:p>
            <a:pPr lvl="1">
              <a:lnSpc>
                <a:spcPct val="90000"/>
              </a:lnSpc>
            </a:pPr>
            <a:r>
              <a:rPr lang="en-US" sz="1800" dirty="0" smtClean="0"/>
              <a:t>Pick-up</a:t>
            </a:r>
          </a:p>
          <a:p>
            <a:pPr lvl="1">
              <a:lnSpc>
                <a:spcPct val="90000"/>
              </a:lnSpc>
            </a:pPr>
            <a:r>
              <a:rPr lang="en-US" sz="1800" dirty="0" smtClean="0"/>
              <a:t>On carrier</a:t>
            </a:r>
          </a:p>
          <a:p>
            <a:pPr lvl="1">
              <a:lnSpc>
                <a:spcPct val="90000"/>
              </a:lnSpc>
            </a:pPr>
            <a:r>
              <a:rPr lang="en-US" sz="1800" dirty="0" smtClean="0"/>
              <a:t>Arrival</a:t>
            </a:r>
          </a:p>
          <a:p>
            <a:pPr lvl="1">
              <a:lnSpc>
                <a:spcPct val="90000"/>
              </a:lnSpc>
            </a:pPr>
            <a:r>
              <a:rPr lang="en-US" sz="1800" dirty="0" smtClean="0"/>
              <a:t>POD</a:t>
            </a:r>
          </a:p>
          <a:p>
            <a:pPr>
              <a:lnSpc>
                <a:spcPct val="90000"/>
              </a:lnSpc>
            </a:pPr>
            <a:r>
              <a:rPr lang="en-US" sz="2000" dirty="0" smtClean="0"/>
              <a:t>You are immediately informed of any potential delay that may occur at any stage in the above steps</a:t>
            </a:r>
          </a:p>
          <a:p>
            <a:pPr>
              <a:lnSpc>
                <a:spcPct val="90000"/>
              </a:lnSpc>
            </a:pPr>
            <a:r>
              <a:rPr lang="en-US" sz="2000" dirty="0" smtClean="0"/>
              <a:t>Invoicing accuracy in line with your agreed pricing is reinforced and any form of demurrage is qualified</a:t>
            </a:r>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Proudly Supporting</a:t>
            </a:r>
            <a:endParaRPr lang="en-SG" dirty="0"/>
          </a:p>
        </p:txBody>
      </p:sp>
      <p:pic>
        <p:nvPicPr>
          <p:cNvPr id="37890" name="Picture 2"/>
          <p:cNvPicPr>
            <a:picLocks noChangeAspect="1" noChangeArrowheads="1"/>
          </p:cNvPicPr>
          <p:nvPr/>
        </p:nvPicPr>
        <p:blipFill>
          <a:blip r:embed="rId2" cstate="screen"/>
          <a:srcRect/>
          <a:stretch>
            <a:fillRect/>
          </a:stretch>
        </p:blipFill>
        <p:spPr bwMode="auto">
          <a:xfrm>
            <a:off x="6429575" y="2492896"/>
            <a:ext cx="1526801" cy="1728192"/>
          </a:xfrm>
          <a:prstGeom prst="rect">
            <a:avLst/>
          </a:prstGeom>
          <a:ln>
            <a:noFill/>
          </a:ln>
          <a:effectLst>
            <a:outerShdw blurRad="292100" dist="139700" dir="2700000" algn="tl" rotWithShape="0">
              <a:srgbClr val="333333">
                <a:alpha val="65000"/>
              </a:srgbClr>
            </a:outerShdw>
          </a:effectLst>
        </p:spPr>
      </p:pic>
      <p:pic>
        <p:nvPicPr>
          <p:cNvPr id="7" name="Picture 2"/>
          <p:cNvPicPr>
            <a:picLocks noChangeAspect="1" noChangeArrowheads="1"/>
          </p:cNvPicPr>
          <p:nvPr/>
        </p:nvPicPr>
        <p:blipFill>
          <a:blip r:embed="rId3" cstate="screen"/>
          <a:srcRect/>
          <a:stretch>
            <a:fillRect/>
          </a:stretch>
        </p:blipFill>
        <p:spPr bwMode="auto">
          <a:xfrm>
            <a:off x="1244999" y="2204864"/>
            <a:ext cx="1600178" cy="1728192"/>
          </a:xfrm>
          <a:prstGeom prst="rect">
            <a:avLst/>
          </a:prstGeom>
          <a:ln>
            <a:noFill/>
          </a:ln>
          <a:effectLst>
            <a:outerShdw blurRad="292100" dist="139700" dir="2700000" algn="tl" rotWithShape="0">
              <a:srgbClr val="333333">
                <a:alpha val="65000"/>
              </a:srgbClr>
            </a:outerShdw>
          </a:effectLst>
        </p:spPr>
      </p:pic>
      <p:pic>
        <p:nvPicPr>
          <p:cNvPr id="8" name="Picture 2"/>
          <p:cNvPicPr>
            <a:picLocks noChangeAspect="1" noChangeArrowheads="1"/>
          </p:cNvPicPr>
          <p:nvPr/>
        </p:nvPicPr>
        <p:blipFill>
          <a:blip r:embed="rId4" cstate="screen"/>
          <a:srcRect/>
          <a:stretch>
            <a:fillRect/>
          </a:stretch>
        </p:blipFill>
        <p:spPr bwMode="auto">
          <a:xfrm>
            <a:off x="2757167" y="3284984"/>
            <a:ext cx="2176242" cy="1088121"/>
          </a:xfrm>
          <a:prstGeom prst="rect">
            <a:avLst/>
          </a:prstGeom>
          <a:ln>
            <a:noFill/>
          </a:ln>
          <a:effectLst>
            <a:outerShdw blurRad="292100" dist="139700" dir="2700000" algn="tl" rotWithShape="0">
              <a:srgbClr val="333333">
                <a:alpha val="65000"/>
              </a:srgbClr>
            </a:outerShdw>
          </a:effectLst>
        </p:spPr>
      </p:pic>
      <p:pic>
        <p:nvPicPr>
          <p:cNvPr id="9" name="Picture 2"/>
          <p:cNvPicPr>
            <a:picLocks noChangeAspect="1" noChangeArrowheads="1"/>
          </p:cNvPicPr>
          <p:nvPr/>
        </p:nvPicPr>
        <p:blipFill>
          <a:blip r:embed="rId5" cstate="screen"/>
          <a:srcRect/>
          <a:stretch>
            <a:fillRect/>
          </a:stretch>
        </p:blipFill>
        <p:spPr bwMode="auto">
          <a:xfrm>
            <a:off x="4701383" y="4045068"/>
            <a:ext cx="1984221" cy="8961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SG" dirty="0" smtClean="0"/>
              <a:t>Thank You</a:t>
            </a:r>
            <a:endParaRPr lang="en-SG" dirty="0"/>
          </a:p>
        </p:txBody>
      </p:sp>
      <p:sp>
        <p:nvSpPr>
          <p:cNvPr id="3" name="Subtitle 2"/>
          <p:cNvSpPr>
            <a:spLocks noGrp="1"/>
          </p:cNvSpPr>
          <p:nvPr>
            <p:ph type="subTitle" idx="1"/>
          </p:nvPr>
        </p:nvSpPr>
        <p:spPr>
          <a:xfrm>
            <a:off x="4572000" y="3789040"/>
            <a:ext cx="4536504" cy="1752600"/>
          </a:xfrm>
        </p:spPr>
        <p:txBody>
          <a:bodyPr/>
          <a:lstStyle/>
          <a:p>
            <a:r>
              <a:rPr lang="en-SG" dirty="0" smtClean="0"/>
              <a:t>exclusive logistics solutions</a:t>
            </a:r>
          </a:p>
          <a:p>
            <a:r>
              <a:rPr lang="en-SG" sz="2000" dirty="0" smtClean="0"/>
              <a:t>Johannesburg • Durban • Cape Town</a:t>
            </a:r>
            <a:endParaRPr lang="en-SG"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Position</a:t>
            </a:r>
            <a:endParaRPr lang="en-SG" dirty="0"/>
          </a:p>
        </p:txBody>
      </p:sp>
      <p:sp>
        <p:nvSpPr>
          <p:cNvPr id="4" name="Rectangle 3"/>
          <p:cNvSpPr txBox="1">
            <a:spLocks noChangeArrowheads="1"/>
          </p:cNvSpPr>
          <p:nvPr/>
        </p:nvSpPr>
        <p:spPr>
          <a:xfrm>
            <a:off x="539552" y="2325960"/>
            <a:ext cx="5486400" cy="434340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90000"/>
              </a:lnSpc>
              <a:spcBef>
                <a:spcPct val="20000"/>
              </a:spcBef>
              <a:spcAft>
                <a:spcPts val="0"/>
              </a:spcAft>
              <a:buClr>
                <a:srgbClr val="C00000"/>
              </a:buClr>
              <a:buSzTx/>
              <a:buFont typeface="Wingdings" pitchFamily="2" charset="2"/>
              <a:buNone/>
              <a:tabLst/>
              <a:defRPr/>
            </a:pPr>
            <a:r>
              <a:rPr kumimoji="0" lang="en-US" sz="2400" b="0" i="0" u="none" strike="noStrike" kern="1200" cap="none" spc="0" normalizeH="0" baseline="0" noProof="0" dirty="0" smtClean="0">
                <a:ln>
                  <a:noFill/>
                </a:ln>
                <a:solidFill>
                  <a:schemeClr val="tx1">
                    <a:lumMod val="75000"/>
                    <a:lumOff val="25000"/>
                  </a:schemeClr>
                </a:solidFill>
                <a:effectLst/>
                <a:uLnTx/>
                <a:uFillTx/>
                <a:ea typeface="+mn-ea"/>
                <a:cs typeface="+mn-cs"/>
              </a:rPr>
              <a:t>In an industry undergoing global consolidation and increased </a:t>
            </a:r>
            <a:r>
              <a:rPr kumimoji="0" lang="en-US" sz="2400" b="0" i="0" u="none" strike="noStrike" kern="1200" cap="none" spc="0" normalizeH="0" baseline="0" noProof="0" dirty="0" err="1" smtClean="0">
                <a:ln>
                  <a:noFill/>
                </a:ln>
                <a:solidFill>
                  <a:schemeClr val="tx1">
                    <a:lumMod val="75000"/>
                    <a:lumOff val="25000"/>
                  </a:schemeClr>
                </a:solidFill>
                <a:effectLst/>
                <a:uLnTx/>
                <a:uFillTx/>
                <a:ea typeface="+mn-ea"/>
                <a:cs typeface="+mn-cs"/>
              </a:rPr>
              <a:t>commoditisation</a:t>
            </a:r>
            <a:r>
              <a:rPr kumimoji="0" lang="en-US" sz="2400" b="0" i="0" u="none" strike="noStrike" kern="1200" cap="none" spc="0" normalizeH="0" baseline="0" noProof="0" dirty="0" smtClean="0">
                <a:ln>
                  <a:noFill/>
                </a:ln>
                <a:solidFill>
                  <a:schemeClr val="tx1">
                    <a:lumMod val="75000"/>
                    <a:lumOff val="25000"/>
                  </a:schemeClr>
                </a:solidFill>
                <a:effectLst/>
                <a:uLnTx/>
                <a:uFillTx/>
                <a:ea typeface="+mn-ea"/>
                <a:cs typeface="+mn-cs"/>
              </a:rPr>
              <a:t>, the opportunity presents itself for the formation of a boutique business model focusing on highly personalized business relationships built from a foundation of customized process management, measurement and meaningful communication.</a:t>
            </a:r>
            <a:endParaRPr kumimoji="0" lang="en-US" sz="2400" b="0" i="0" u="none" strike="noStrike" kern="1200" cap="none" spc="0" normalizeH="0" baseline="0" noProof="0" dirty="0">
              <a:ln>
                <a:noFill/>
              </a:ln>
              <a:solidFill>
                <a:schemeClr val="tx1">
                  <a:lumMod val="75000"/>
                  <a:lumOff val="25000"/>
                </a:schemeClr>
              </a:solidFill>
              <a:effectLst/>
              <a:uLnTx/>
              <a:uFillTx/>
              <a:ea typeface="+mn-ea"/>
              <a:cs typeface="+mn-cs"/>
            </a:endParaRPr>
          </a:p>
        </p:txBody>
      </p:sp>
      <p:pic>
        <p:nvPicPr>
          <p:cNvPr id="5" name="Picture 10"/>
          <p:cNvPicPr>
            <a:picLocks noChangeAspect="1" noChangeArrowheads="1"/>
          </p:cNvPicPr>
          <p:nvPr/>
        </p:nvPicPr>
        <p:blipFill>
          <a:blip r:embed="rId2" cstate="screen"/>
          <a:srcRect/>
          <a:stretch>
            <a:fillRect/>
          </a:stretch>
        </p:blipFill>
        <p:spPr bwMode="auto">
          <a:xfrm>
            <a:off x="6781800" y="1988840"/>
            <a:ext cx="1524000" cy="1171575"/>
          </a:xfrm>
          <a:prstGeom prst="rect">
            <a:avLst/>
          </a:prstGeom>
          <a:ln>
            <a:noFill/>
          </a:ln>
          <a:effectLst>
            <a:outerShdw blurRad="292100" dist="139700" dir="2700000" algn="tl" rotWithShape="0">
              <a:srgbClr val="333333">
                <a:alpha val="65000"/>
              </a:srgbClr>
            </a:outerShdw>
          </a:effectLst>
        </p:spPr>
      </p:pic>
      <p:pic>
        <p:nvPicPr>
          <p:cNvPr id="7" name="Picture 12"/>
          <p:cNvPicPr>
            <a:picLocks noChangeAspect="1" noChangeArrowheads="1"/>
          </p:cNvPicPr>
          <p:nvPr/>
        </p:nvPicPr>
        <p:blipFill>
          <a:blip r:embed="rId3" cstate="screen"/>
          <a:srcRect/>
          <a:stretch>
            <a:fillRect/>
          </a:stretch>
        </p:blipFill>
        <p:spPr bwMode="auto">
          <a:xfrm>
            <a:off x="6804248" y="4648200"/>
            <a:ext cx="1501552" cy="1200150"/>
          </a:xfrm>
          <a:prstGeom prst="rect">
            <a:avLst/>
          </a:prstGeom>
          <a:ln>
            <a:noFill/>
          </a:ln>
          <a:effectLst>
            <a:outerShdw blurRad="292100" dist="139700" dir="2700000" algn="tl" rotWithShape="0">
              <a:srgbClr val="333333">
                <a:alpha val="65000"/>
              </a:srgbClr>
            </a:outerShdw>
          </a:effectLst>
        </p:spPr>
      </p:pic>
      <p:pic>
        <p:nvPicPr>
          <p:cNvPr id="8" name="Picture 7" descr="SA Scale Lift.jpg"/>
          <p:cNvPicPr>
            <a:picLocks noChangeAspect="1"/>
          </p:cNvPicPr>
          <p:nvPr/>
        </p:nvPicPr>
        <p:blipFill>
          <a:blip r:embed="rId4" cstate="screen"/>
          <a:srcRect/>
          <a:stretch>
            <a:fillRect/>
          </a:stretch>
        </p:blipFill>
        <p:spPr>
          <a:xfrm>
            <a:off x="6804248" y="3284984"/>
            <a:ext cx="1512168" cy="1224136"/>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Ethos</a:t>
            </a:r>
            <a:endParaRPr lang="en-SG" dirty="0"/>
          </a:p>
        </p:txBody>
      </p:sp>
      <p:sp>
        <p:nvSpPr>
          <p:cNvPr id="3" name="Content Placeholder 2"/>
          <p:cNvSpPr>
            <a:spLocks noGrp="1"/>
          </p:cNvSpPr>
          <p:nvPr>
            <p:ph idx="1"/>
          </p:nvPr>
        </p:nvSpPr>
        <p:spPr>
          <a:xfrm>
            <a:off x="457200" y="1556792"/>
            <a:ext cx="8229600" cy="4453955"/>
          </a:xfrm>
        </p:spPr>
        <p:txBody>
          <a:bodyPr>
            <a:noAutofit/>
          </a:bodyPr>
          <a:lstStyle/>
          <a:p>
            <a:pPr marL="324000">
              <a:spcBef>
                <a:spcPts val="0"/>
              </a:spcBef>
              <a:buNone/>
            </a:pPr>
            <a:r>
              <a:rPr lang="en-SG" sz="1800" b="1" dirty="0" smtClean="0">
                <a:solidFill>
                  <a:schemeClr val="tx1">
                    <a:lumMod val="75000"/>
                    <a:lumOff val="25000"/>
                  </a:schemeClr>
                </a:solidFill>
              </a:rPr>
              <a:t>We</a:t>
            </a:r>
            <a:r>
              <a:rPr lang="en-SG" sz="1800" dirty="0" smtClean="0">
                <a:solidFill>
                  <a:schemeClr val="tx1">
                    <a:lumMod val="75000"/>
                    <a:lumOff val="25000"/>
                  </a:schemeClr>
                </a:solidFill>
              </a:rPr>
              <a:t> </a:t>
            </a:r>
            <a:r>
              <a:rPr lang="en-SG" sz="1800" b="1" dirty="0" smtClean="0">
                <a:solidFill>
                  <a:schemeClr val="tx1">
                    <a:lumMod val="75000"/>
                    <a:lumOff val="25000"/>
                  </a:schemeClr>
                </a:solidFill>
              </a:rPr>
              <a:t> thrive on the individuality of our customers and the dynamic nature of their industries.  It is from this background that we seek to understand their strategic direction and challenge the status quo for sustainable solutions.  There is no greater reward than delivering a result intact, in place, on budget and on time.</a:t>
            </a:r>
            <a:endParaRPr lang="en-SG" sz="1800" dirty="0" smtClean="0">
              <a:solidFill>
                <a:schemeClr val="tx1">
                  <a:lumMod val="75000"/>
                  <a:lumOff val="25000"/>
                </a:schemeClr>
              </a:solidFill>
            </a:endParaRPr>
          </a:p>
          <a:p>
            <a:pPr marL="324000">
              <a:spcBef>
                <a:spcPts val="0"/>
              </a:spcBef>
            </a:pPr>
            <a:endParaRPr lang="en-SG" sz="1800" dirty="0" smtClean="0">
              <a:solidFill>
                <a:schemeClr val="tx1">
                  <a:lumMod val="75000"/>
                  <a:lumOff val="25000"/>
                </a:schemeClr>
              </a:solidFill>
            </a:endParaRPr>
          </a:p>
          <a:p>
            <a:pPr marL="324000">
              <a:spcBef>
                <a:spcPts val="0"/>
              </a:spcBef>
            </a:pPr>
            <a:r>
              <a:rPr lang="en-SG" sz="1800" dirty="0" smtClean="0">
                <a:solidFill>
                  <a:schemeClr val="tx1">
                    <a:lumMod val="75000"/>
                    <a:lumOff val="25000"/>
                  </a:schemeClr>
                </a:solidFill>
              </a:rPr>
              <a:t>There is no </a:t>
            </a:r>
            <a:r>
              <a:rPr lang="en-SG" sz="1600" dirty="0" smtClean="0">
                <a:solidFill>
                  <a:schemeClr val="tx1">
                    <a:lumMod val="75000"/>
                    <a:lumOff val="25000"/>
                  </a:schemeClr>
                </a:solidFill>
                <a:latin typeface="Verdana" pitchFamily="34" charset="0"/>
                <a:ea typeface="Verdana" pitchFamily="34" charset="0"/>
                <a:cs typeface="Verdana" pitchFamily="34" charset="0"/>
              </a:rPr>
              <a:t>substitute</a:t>
            </a:r>
            <a:r>
              <a:rPr lang="en-SG" sz="1600" dirty="0" smtClean="0">
                <a:solidFill>
                  <a:schemeClr val="tx1">
                    <a:lumMod val="75000"/>
                    <a:lumOff val="25000"/>
                  </a:schemeClr>
                </a:solidFill>
              </a:rPr>
              <a:t> </a:t>
            </a:r>
            <a:r>
              <a:rPr lang="en-SG" sz="1800" dirty="0" smtClean="0">
                <a:solidFill>
                  <a:schemeClr val="tx1">
                    <a:lumMod val="75000"/>
                    <a:lumOff val="25000"/>
                  </a:schemeClr>
                </a:solidFill>
              </a:rPr>
              <a:t>for quality and confidentiality </a:t>
            </a:r>
          </a:p>
          <a:p>
            <a:r>
              <a:rPr lang="en-SG" sz="1800" dirty="0" smtClean="0">
                <a:solidFill>
                  <a:schemeClr val="tx1">
                    <a:lumMod val="75000"/>
                    <a:lumOff val="25000"/>
                  </a:schemeClr>
                </a:solidFill>
              </a:rPr>
              <a:t>Service and integrity above financial returns</a:t>
            </a:r>
          </a:p>
          <a:p>
            <a:r>
              <a:rPr lang="en-SG" sz="1800" dirty="0" smtClean="0">
                <a:solidFill>
                  <a:schemeClr val="tx1">
                    <a:lumMod val="75000"/>
                    <a:lumOff val="25000"/>
                  </a:schemeClr>
                </a:solidFill>
              </a:rPr>
              <a:t>Team members take first priority in every aspect</a:t>
            </a:r>
          </a:p>
          <a:p>
            <a:r>
              <a:rPr lang="en-SG" sz="1800" dirty="0" smtClean="0">
                <a:solidFill>
                  <a:schemeClr val="tx1">
                    <a:lumMod val="75000"/>
                    <a:lumOff val="25000"/>
                  </a:schemeClr>
                </a:solidFill>
              </a:rPr>
              <a:t>Customers, suppliers and international agents are treated with mutual respect</a:t>
            </a:r>
          </a:p>
          <a:p>
            <a:r>
              <a:rPr lang="en-SG" sz="1800" dirty="0" smtClean="0">
                <a:solidFill>
                  <a:schemeClr val="tx1">
                    <a:lumMod val="75000"/>
                    <a:lumOff val="25000"/>
                  </a:schemeClr>
                </a:solidFill>
              </a:rPr>
              <a:t>Challenge the status quo for continuous improvement</a:t>
            </a:r>
          </a:p>
          <a:p>
            <a:r>
              <a:rPr lang="en-SG" sz="1800" dirty="0" smtClean="0">
                <a:solidFill>
                  <a:schemeClr val="tx1">
                    <a:lumMod val="75000"/>
                    <a:lumOff val="25000"/>
                  </a:schemeClr>
                </a:solidFill>
              </a:rPr>
              <a:t>Creativity and individuality are pre requisites</a:t>
            </a:r>
          </a:p>
          <a:p>
            <a:r>
              <a:rPr lang="en-SG" sz="1800" dirty="0" smtClean="0">
                <a:solidFill>
                  <a:schemeClr val="tx1">
                    <a:lumMod val="75000"/>
                    <a:lumOff val="25000"/>
                  </a:schemeClr>
                </a:solidFill>
              </a:rPr>
              <a:t>We don't close deals, we open relationships</a:t>
            </a:r>
          </a:p>
          <a:p>
            <a:r>
              <a:rPr lang="en-SG" sz="1800" dirty="0" smtClean="0">
                <a:solidFill>
                  <a:schemeClr val="tx1">
                    <a:lumMod val="75000"/>
                    <a:lumOff val="25000"/>
                  </a:schemeClr>
                </a:solidFill>
              </a:rPr>
              <a:t>Driven by passion and take pride in exceeding both our own and our customer's expectations</a:t>
            </a:r>
          </a:p>
          <a:p>
            <a:r>
              <a:rPr lang="en-SG" sz="1800" dirty="0" smtClean="0">
                <a:solidFill>
                  <a:schemeClr val="tx1">
                    <a:lumMod val="75000"/>
                    <a:lumOff val="25000"/>
                  </a:schemeClr>
                </a:solidFill>
              </a:rPr>
              <a:t>We will not sacrifice our values for anything!</a:t>
            </a:r>
          </a:p>
          <a:p>
            <a:pPr>
              <a:buNone/>
            </a:pPr>
            <a:r>
              <a:rPr lang="en-SG" sz="1800" dirty="0" smtClean="0">
                <a:solidFill>
                  <a:schemeClr val="tx1">
                    <a:lumMod val="75000"/>
                    <a:lumOff val="25000"/>
                  </a:schemeClr>
                </a:solidFill>
              </a:rPr>
              <a:t> </a:t>
            </a:r>
          </a:p>
          <a:p>
            <a:endParaRPr lang="en-SG" sz="1800" dirty="0">
              <a:solidFill>
                <a:schemeClr val="tx1">
                  <a:lumMod val="75000"/>
                  <a:lumOff val="2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Background</a:t>
            </a:r>
            <a:endParaRPr lang="en-SG" dirty="0"/>
          </a:p>
        </p:txBody>
      </p:sp>
      <p:sp>
        <p:nvSpPr>
          <p:cNvPr id="3" name="Content Placeholder 2"/>
          <p:cNvSpPr>
            <a:spLocks noGrp="1"/>
          </p:cNvSpPr>
          <p:nvPr>
            <p:ph idx="1"/>
          </p:nvPr>
        </p:nvSpPr>
        <p:spPr>
          <a:xfrm>
            <a:off x="457200" y="1999381"/>
            <a:ext cx="8229600" cy="4453955"/>
          </a:xfrm>
        </p:spPr>
        <p:txBody>
          <a:bodyPr>
            <a:normAutofit/>
          </a:bodyPr>
          <a:lstStyle/>
          <a:p>
            <a:r>
              <a:rPr lang="en-SG" sz="2800" dirty="0" smtClean="0"/>
              <a:t>Established in South Africa in 2005</a:t>
            </a:r>
          </a:p>
          <a:p>
            <a:r>
              <a:rPr lang="en-SG" sz="2800" dirty="0" smtClean="0"/>
              <a:t>Opportunity for boutique business model</a:t>
            </a:r>
          </a:p>
          <a:p>
            <a:r>
              <a:rPr lang="en-SG" sz="2800" dirty="0" smtClean="0"/>
              <a:t>Increased demands from customers</a:t>
            </a:r>
          </a:p>
          <a:p>
            <a:r>
              <a:rPr lang="en-SG" sz="2800" dirty="0" smtClean="0"/>
              <a:t>Focus on personalised business relationships</a:t>
            </a:r>
          </a:p>
          <a:p>
            <a:r>
              <a:rPr lang="en-SG" sz="2800" dirty="0" smtClean="0"/>
              <a:t>Service delivery culture</a:t>
            </a:r>
          </a:p>
          <a:p>
            <a:r>
              <a:rPr lang="en-SG" sz="2800" dirty="0" smtClean="0"/>
              <a:t>Create innovative, creative, measurable solutions for exceptional and sustainable results</a:t>
            </a:r>
          </a:p>
          <a:p>
            <a:endParaRPr lang="en-SG"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Achievements</a:t>
            </a:r>
            <a:endParaRPr lang="en-SG" dirty="0"/>
          </a:p>
        </p:txBody>
      </p:sp>
      <p:sp>
        <p:nvSpPr>
          <p:cNvPr id="3" name="Content Placeholder 2"/>
          <p:cNvSpPr>
            <a:spLocks noGrp="1"/>
          </p:cNvSpPr>
          <p:nvPr>
            <p:ph idx="1"/>
          </p:nvPr>
        </p:nvSpPr>
        <p:spPr>
          <a:xfrm>
            <a:off x="457200" y="2647453"/>
            <a:ext cx="4546848" cy="3445843"/>
          </a:xfrm>
        </p:spPr>
        <p:txBody>
          <a:bodyPr>
            <a:normAutofit/>
          </a:bodyPr>
          <a:lstStyle/>
          <a:p>
            <a:pPr lvl="0"/>
            <a:r>
              <a:rPr lang="en-SG" sz="1800" dirty="0" smtClean="0">
                <a:latin typeface="Verdana" pitchFamily="34" charset="0"/>
                <a:ea typeface="Verdana" pitchFamily="34" charset="0"/>
                <a:cs typeface="Verdana" pitchFamily="34" charset="0"/>
              </a:rPr>
              <a:t>World Cargo Alliance Award Winner for Africa</a:t>
            </a:r>
          </a:p>
          <a:p>
            <a:pPr lvl="0"/>
            <a:r>
              <a:rPr lang="en-SG" sz="1800" dirty="0" smtClean="0">
                <a:latin typeface="Verdana" pitchFamily="34" charset="0"/>
                <a:ea typeface="Verdana" pitchFamily="34" charset="0"/>
                <a:cs typeface="Verdana" pitchFamily="34" charset="0"/>
              </a:rPr>
              <a:t>Level 2 BEE Business Certification</a:t>
            </a:r>
          </a:p>
          <a:p>
            <a:pPr lvl="0"/>
            <a:r>
              <a:rPr lang="en-SG" sz="1800" dirty="0" smtClean="0">
                <a:latin typeface="Verdana" pitchFamily="34" charset="0"/>
                <a:ea typeface="Verdana" pitchFamily="34" charset="0"/>
                <a:cs typeface="Verdana" pitchFamily="34" charset="0"/>
              </a:rPr>
              <a:t>Representatives in 196 countries</a:t>
            </a:r>
          </a:p>
          <a:p>
            <a:pPr lvl="0"/>
            <a:r>
              <a:rPr lang="en-SG" sz="1800" dirty="0" smtClean="0">
                <a:latin typeface="Verdana" pitchFamily="34" charset="0"/>
                <a:ea typeface="Verdana" pitchFamily="34" charset="0"/>
                <a:cs typeface="Verdana" pitchFamily="34" charset="0"/>
              </a:rPr>
              <a:t>5000m² owned warehouse</a:t>
            </a:r>
          </a:p>
          <a:p>
            <a:pPr lvl="0"/>
            <a:r>
              <a:rPr lang="en-SG" sz="1800" dirty="0" smtClean="0">
                <a:latin typeface="Verdana" pitchFamily="34" charset="0"/>
                <a:ea typeface="Verdana" pitchFamily="34" charset="0"/>
                <a:cs typeface="Verdana" pitchFamily="34" charset="0"/>
              </a:rPr>
              <a:t>Nationwide representation</a:t>
            </a:r>
          </a:p>
          <a:p>
            <a:pPr lvl="0"/>
            <a:r>
              <a:rPr lang="en-SG" sz="1800" dirty="0" smtClean="0">
                <a:latin typeface="Verdana" pitchFamily="34" charset="0"/>
                <a:ea typeface="Verdana" pitchFamily="34" charset="0"/>
                <a:cs typeface="Verdana" pitchFamily="34" charset="0"/>
              </a:rPr>
              <a:t>Celebrating 10 years of personalised solutions and service excellence in 2015</a:t>
            </a:r>
          </a:p>
        </p:txBody>
      </p:sp>
      <p:pic>
        <p:nvPicPr>
          <p:cNvPr id="4" name="Picture 3" descr="Website 15 - Drone Pic.jpg"/>
          <p:cNvPicPr>
            <a:picLocks noChangeAspect="1"/>
          </p:cNvPicPr>
          <p:nvPr/>
        </p:nvPicPr>
        <p:blipFill>
          <a:blip r:embed="rId2" cstate="screen"/>
          <a:stretch>
            <a:fillRect/>
          </a:stretch>
        </p:blipFill>
        <p:spPr>
          <a:xfrm>
            <a:off x="5076056" y="1988840"/>
            <a:ext cx="3600400" cy="27003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Imagine If..</a:t>
            </a:r>
            <a:endParaRPr lang="en-SG" dirty="0"/>
          </a:p>
        </p:txBody>
      </p:sp>
      <p:sp>
        <p:nvSpPr>
          <p:cNvPr id="3" name="Content Placeholder 2"/>
          <p:cNvSpPr>
            <a:spLocks noGrp="1"/>
          </p:cNvSpPr>
          <p:nvPr>
            <p:ph idx="1"/>
          </p:nvPr>
        </p:nvSpPr>
        <p:spPr>
          <a:xfrm>
            <a:off x="457200" y="1700808"/>
            <a:ext cx="8363272" cy="4453955"/>
          </a:xfrm>
        </p:spPr>
        <p:txBody>
          <a:bodyPr>
            <a:normAutofit fontScale="70000" lnSpcReduction="20000"/>
          </a:bodyPr>
          <a:lstStyle/>
          <a:p>
            <a:pPr marL="360000">
              <a:spcBef>
                <a:spcPts val="600"/>
              </a:spcBef>
              <a:buSzPct val="125000"/>
            </a:pPr>
            <a:endParaRPr lang="en-SG" dirty="0" smtClean="0">
              <a:solidFill>
                <a:schemeClr val="tx1">
                  <a:lumMod val="75000"/>
                  <a:lumOff val="25000"/>
                </a:schemeClr>
              </a:solidFill>
              <a:latin typeface="Verdana" pitchFamily="34" charset="0"/>
              <a:ea typeface="Verdana" pitchFamily="34" charset="0"/>
              <a:cs typeface="Verdana" pitchFamily="34" charset="0"/>
            </a:endParaRPr>
          </a:p>
          <a:p>
            <a:pPr marL="360000">
              <a:spcBef>
                <a:spcPts val="600"/>
              </a:spcBef>
              <a:buSzPct val="125000"/>
            </a:pPr>
            <a:r>
              <a:rPr lang="en-SG" dirty="0" smtClean="0">
                <a:solidFill>
                  <a:schemeClr val="tx1">
                    <a:lumMod val="75000"/>
                    <a:lumOff val="25000"/>
                  </a:schemeClr>
                </a:solidFill>
                <a:latin typeface="Verdana" pitchFamily="34" charset="0"/>
                <a:ea typeface="Verdana" pitchFamily="34" charset="0"/>
                <a:cs typeface="Verdana" pitchFamily="34" charset="0"/>
              </a:rPr>
              <a:t>You dealt with a company you trusted</a:t>
            </a:r>
          </a:p>
          <a:p>
            <a:pPr marL="360000">
              <a:spcBef>
                <a:spcPts val="600"/>
              </a:spcBef>
              <a:buSzPct val="125000"/>
            </a:pPr>
            <a:r>
              <a:rPr lang="en-SG" dirty="0" smtClean="0">
                <a:solidFill>
                  <a:schemeClr val="tx1">
                    <a:lumMod val="75000"/>
                    <a:lumOff val="25000"/>
                  </a:schemeClr>
                </a:solidFill>
                <a:latin typeface="Verdana" pitchFamily="34" charset="0"/>
                <a:ea typeface="Verdana" pitchFamily="34" charset="0"/>
                <a:cs typeface="Verdana" pitchFamily="34" charset="0"/>
              </a:rPr>
              <a:t>You were treated as a business partner</a:t>
            </a:r>
          </a:p>
          <a:p>
            <a:pPr marL="360000">
              <a:spcBef>
                <a:spcPts val="600"/>
              </a:spcBef>
              <a:buSzPct val="125000"/>
            </a:pPr>
            <a:r>
              <a:rPr lang="en-SG" dirty="0" smtClean="0">
                <a:solidFill>
                  <a:schemeClr val="tx1">
                    <a:lumMod val="75000"/>
                    <a:lumOff val="25000"/>
                  </a:schemeClr>
                </a:solidFill>
                <a:latin typeface="Verdana" pitchFamily="34" charset="0"/>
                <a:ea typeface="Verdana" pitchFamily="34" charset="0"/>
                <a:cs typeface="Verdana" pitchFamily="34" charset="0"/>
              </a:rPr>
              <a:t>You had one point of contact for all your business needs</a:t>
            </a:r>
          </a:p>
          <a:p>
            <a:pPr marL="360000">
              <a:spcBef>
                <a:spcPts val="600"/>
              </a:spcBef>
              <a:buSzPct val="125000"/>
            </a:pPr>
            <a:r>
              <a:rPr lang="en-SG" dirty="0" smtClean="0">
                <a:solidFill>
                  <a:schemeClr val="tx1">
                    <a:lumMod val="75000"/>
                    <a:lumOff val="25000"/>
                  </a:schemeClr>
                </a:solidFill>
                <a:latin typeface="Verdana" pitchFamily="34" charset="0"/>
                <a:ea typeface="Verdana" pitchFamily="34" charset="0"/>
                <a:cs typeface="Verdana" pitchFamily="34" charset="0"/>
              </a:rPr>
              <a:t>You could enter and exit markets without any process changes</a:t>
            </a:r>
          </a:p>
          <a:p>
            <a:pPr marL="360000">
              <a:spcBef>
                <a:spcPts val="600"/>
              </a:spcBef>
              <a:buSzPct val="125000"/>
            </a:pPr>
            <a:r>
              <a:rPr lang="en-SG" dirty="0" smtClean="0">
                <a:solidFill>
                  <a:schemeClr val="tx1">
                    <a:lumMod val="75000"/>
                    <a:lumOff val="25000"/>
                  </a:schemeClr>
                </a:solidFill>
                <a:latin typeface="Verdana" pitchFamily="34" charset="0"/>
                <a:ea typeface="Verdana" pitchFamily="34" charset="0"/>
                <a:cs typeface="Verdana" pitchFamily="34" charset="0"/>
              </a:rPr>
              <a:t>Your supplier enhanced your profitability</a:t>
            </a:r>
          </a:p>
          <a:p>
            <a:pPr marL="360000">
              <a:spcBef>
                <a:spcPts val="600"/>
              </a:spcBef>
              <a:buSzPct val="125000"/>
            </a:pPr>
            <a:r>
              <a:rPr lang="en-SG" dirty="0" smtClean="0">
                <a:solidFill>
                  <a:schemeClr val="tx1">
                    <a:lumMod val="75000"/>
                    <a:lumOff val="25000"/>
                  </a:schemeClr>
                </a:solidFill>
                <a:latin typeface="Verdana" pitchFamily="34" charset="0"/>
                <a:ea typeface="Verdana" pitchFamily="34" charset="0"/>
                <a:cs typeface="Verdana" pitchFamily="34" charset="0"/>
              </a:rPr>
              <a:t>You had access to all levels in the company </a:t>
            </a:r>
          </a:p>
          <a:p>
            <a:pPr marL="360000">
              <a:spcBef>
                <a:spcPts val="600"/>
              </a:spcBef>
              <a:buSzPct val="125000"/>
            </a:pPr>
            <a:r>
              <a:rPr lang="en-SG" dirty="0" smtClean="0">
                <a:solidFill>
                  <a:schemeClr val="tx1">
                    <a:lumMod val="75000"/>
                    <a:lumOff val="25000"/>
                  </a:schemeClr>
                </a:solidFill>
                <a:latin typeface="Verdana" pitchFamily="34" charset="0"/>
                <a:ea typeface="Verdana" pitchFamily="34" charset="0"/>
                <a:cs typeface="Verdana" pitchFamily="34" charset="0"/>
              </a:rPr>
              <a:t>You had total visibility into your supply chain</a:t>
            </a:r>
          </a:p>
          <a:p>
            <a:pPr marL="360000">
              <a:spcBef>
                <a:spcPts val="600"/>
              </a:spcBef>
              <a:buSzPct val="125000"/>
            </a:pPr>
            <a:r>
              <a:rPr lang="en-SG" dirty="0" smtClean="0">
                <a:solidFill>
                  <a:schemeClr val="tx1">
                    <a:lumMod val="75000"/>
                    <a:lumOff val="25000"/>
                  </a:schemeClr>
                </a:solidFill>
                <a:latin typeface="Verdana" pitchFamily="34" charset="0"/>
                <a:ea typeface="Verdana" pitchFamily="34" charset="0"/>
                <a:cs typeface="Verdana" pitchFamily="34" charset="0"/>
              </a:rPr>
              <a:t>Your supplier adapted to your way of working</a:t>
            </a:r>
          </a:p>
          <a:p>
            <a:pPr marL="360000">
              <a:spcBef>
                <a:spcPts val="600"/>
              </a:spcBef>
              <a:buSzPct val="125000"/>
            </a:pPr>
            <a:r>
              <a:rPr lang="en-SG" dirty="0" smtClean="0">
                <a:solidFill>
                  <a:schemeClr val="tx1">
                    <a:lumMod val="75000"/>
                    <a:lumOff val="25000"/>
                  </a:schemeClr>
                </a:solidFill>
                <a:latin typeface="Verdana" pitchFamily="34" charset="0"/>
                <a:ea typeface="Verdana" pitchFamily="34" charset="0"/>
                <a:cs typeface="Verdana" pitchFamily="34" charset="0"/>
              </a:rPr>
              <a:t>You experienced personalised service and felt part of a team</a:t>
            </a:r>
          </a:p>
          <a:p>
            <a:pPr marL="360000">
              <a:spcBef>
                <a:spcPts val="600"/>
              </a:spcBef>
              <a:buSzPct val="125000"/>
            </a:pPr>
            <a:r>
              <a:rPr lang="en-SG" dirty="0" smtClean="0">
                <a:solidFill>
                  <a:schemeClr val="tx1">
                    <a:lumMod val="75000"/>
                    <a:lumOff val="25000"/>
                  </a:schemeClr>
                </a:solidFill>
                <a:latin typeface="Verdana" pitchFamily="34" charset="0"/>
                <a:ea typeface="Verdana" pitchFamily="34" charset="0"/>
                <a:cs typeface="Verdana" pitchFamily="34" charset="0"/>
              </a:rPr>
              <a:t>Your products were in place, on time and intact, every time</a:t>
            </a:r>
          </a:p>
          <a:p>
            <a:pPr marL="360000">
              <a:spcBef>
                <a:spcPts val="600"/>
              </a:spcBef>
              <a:buSzPct val="125000"/>
            </a:pPr>
            <a:r>
              <a:rPr lang="en-SG" dirty="0" smtClean="0">
                <a:solidFill>
                  <a:schemeClr val="tx1">
                    <a:lumMod val="75000"/>
                    <a:lumOff val="25000"/>
                  </a:schemeClr>
                </a:solidFill>
                <a:latin typeface="Verdana" pitchFamily="34" charset="0"/>
                <a:ea typeface="Verdana" pitchFamily="34" charset="0"/>
                <a:cs typeface="Verdana" pitchFamily="34" charset="0"/>
              </a:rPr>
              <a:t>Your challenges were met with real solutions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Services</a:t>
            </a:r>
            <a:endParaRPr lang="en-SG" dirty="0"/>
          </a:p>
        </p:txBody>
      </p:sp>
      <p:sp>
        <p:nvSpPr>
          <p:cNvPr id="3" name="Content Placeholder 2"/>
          <p:cNvSpPr>
            <a:spLocks noGrp="1"/>
          </p:cNvSpPr>
          <p:nvPr>
            <p:ph idx="1"/>
          </p:nvPr>
        </p:nvSpPr>
        <p:spPr/>
        <p:txBody>
          <a:bodyPr>
            <a:normAutofit lnSpcReduction="10000"/>
          </a:bodyPr>
          <a:lstStyle/>
          <a:p>
            <a:r>
              <a:rPr lang="en-SG" dirty="0" smtClean="0">
                <a:ea typeface="Verdana" pitchFamily="34" charset="0"/>
                <a:cs typeface="Verdana" pitchFamily="34" charset="0"/>
              </a:rPr>
              <a:t>International Air Freight Forwarding</a:t>
            </a:r>
          </a:p>
          <a:p>
            <a:r>
              <a:rPr lang="en-SG" dirty="0" smtClean="0">
                <a:ea typeface="Verdana" pitchFamily="34" charset="0"/>
                <a:cs typeface="Verdana" pitchFamily="34" charset="0"/>
              </a:rPr>
              <a:t>International Ocean Freight Forwarding</a:t>
            </a:r>
          </a:p>
          <a:p>
            <a:r>
              <a:rPr lang="en-SG" dirty="0" smtClean="0">
                <a:ea typeface="Verdana" pitchFamily="34" charset="0"/>
                <a:cs typeface="Verdana" pitchFamily="34" charset="0"/>
              </a:rPr>
              <a:t>Logistics Services</a:t>
            </a:r>
          </a:p>
          <a:p>
            <a:r>
              <a:rPr lang="en-SG" dirty="0" smtClean="0">
                <a:ea typeface="Verdana" pitchFamily="34" charset="0"/>
                <a:cs typeface="Verdana" pitchFamily="34" charset="0"/>
              </a:rPr>
              <a:t>In-house Customs Broking</a:t>
            </a:r>
          </a:p>
          <a:p>
            <a:r>
              <a:rPr lang="en-SG" dirty="0" smtClean="0">
                <a:ea typeface="Verdana" pitchFamily="34" charset="0"/>
                <a:cs typeface="Verdana" pitchFamily="34" charset="0"/>
              </a:rPr>
              <a:t>Insurance</a:t>
            </a:r>
          </a:p>
          <a:p>
            <a:r>
              <a:rPr lang="en-SG" dirty="0" smtClean="0">
                <a:ea typeface="Verdana" pitchFamily="34" charset="0"/>
                <a:cs typeface="Verdana" pitchFamily="34" charset="0"/>
              </a:rPr>
              <a:t>Project Cargo</a:t>
            </a:r>
          </a:p>
          <a:p>
            <a:r>
              <a:rPr lang="en-SG" dirty="0" smtClean="0">
                <a:ea typeface="Verdana" pitchFamily="34" charset="0"/>
                <a:cs typeface="Verdana" pitchFamily="34" charset="0"/>
              </a:rPr>
              <a:t>Fairs and Exhibitions</a:t>
            </a:r>
          </a:p>
          <a:p>
            <a:r>
              <a:rPr lang="en-SG" dirty="0" smtClean="0">
                <a:ea typeface="Verdana" pitchFamily="34" charset="0"/>
                <a:cs typeface="Verdana" pitchFamily="34" charset="0"/>
              </a:rPr>
              <a:t>Vertical Industry Focus</a:t>
            </a:r>
          </a:p>
          <a:p>
            <a:r>
              <a:rPr lang="en-SG" dirty="0" smtClean="0">
                <a:ea typeface="Verdana" pitchFamily="34" charset="0"/>
                <a:cs typeface="Verdana" pitchFamily="34" charset="0"/>
              </a:rPr>
              <a:t>Trade Finance</a:t>
            </a:r>
          </a:p>
          <a:p>
            <a:endParaRPr lang="en-S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i="1" dirty="0" smtClean="0">
                <a:latin typeface="Times New Roman" pitchFamily="18" charset="0"/>
                <a:cs typeface="Times New Roman" pitchFamily="18" charset="0"/>
              </a:rPr>
              <a:t>Solutions</a:t>
            </a:r>
            <a:endParaRPr lang="en-SG"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spcAft>
                <a:spcPts val="1200"/>
              </a:spcAft>
              <a:buNone/>
            </a:pPr>
            <a:r>
              <a:rPr lang="en-SG" sz="2200" b="1" dirty="0" smtClean="0"/>
              <a:t>Our</a:t>
            </a:r>
            <a:r>
              <a:rPr lang="en-SG" sz="2200" dirty="0" smtClean="0"/>
              <a:t> </a:t>
            </a:r>
            <a:r>
              <a:rPr lang="en-SG" sz="2200" b="1" dirty="0" smtClean="0"/>
              <a:t> Business Management model sets us apart, and puts you in the driver seat 24 hours a day, 7 days a week</a:t>
            </a:r>
            <a:r>
              <a:rPr lang="en-SG" sz="2200" dirty="0" smtClean="0"/>
              <a:t>  </a:t>
            </a:r>
          </a:p>
          <a:p>
            <a:r>
              <a:rPr lang="en-SG" sz="2200" dirty="0" smtClean="0"/>
              <a:t>One Business Manager - One point of contact</a:t>
            </a:r>
          </a:p>
          <a:p>
            <a:r>
              <a:rPr lang="en-SG" sz="2200" dirty="0" smtClean="0"/>
              <a:t>Solution Based - Rapid decision making</a:t>
            </a:r>
          </a:p>
          <a:p>
            <a:r>
              <a:rPr lang="en-SG" sz="2200" dirty="0" smtClean="0"/>
              <a:t>24 hours a day, 7 days a week - Total availability</a:t>
            </a:r>
          </a:p>
          <a:p>
            <a:r>
              <a:rPr lang="en-SG" sz="2200" dirty="0" smtClean="0"/>
              <a:t>Customised Service Level Agreements - Flexibility</a:t>
            </a:r>
          </a:p>
          <a:p>
            <a:r>
              <a:rPr lang="en-SG" sz="2200" dirty="0" smtClean="0"/>
              <a:t>Standard Operating Procedures - Reliability</a:t>
            </a:r>
          </a:p>
          <a:p>
            <a:r>
              <a:rPr lang="en-SG" sz="2200" dirty="0" smtClean="0"/>
              <a:t>Continuous Process Improvement - Innovation</a:t>
            </a:r>
          </a:p>
          <a:p>
            <a:r>
              <a:rPr lang="en-SG" sz="2200" dirty="0" smtClean="0"/>
              <a:t>Performance Measurement - Accuracy</a:t>
            </a:r>
          </a:p>
          <a:p>
            <a:r>
              <a:rPr lang="en-SG" sz="2200" dirty="0" smtClean="0"/>
              <a:t>Status Reports – Real time information</a:t>
            </a:r>
          </a:p>
          <a:p>
            <a:endParaRPr lang="en-SG" sz="2200" dirty="0" smtClean="0"/>
          </a:p>
          <a:p>
            <a:endParaRPr lang="en-SG" sz="2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627</TotalTime>
  <Words>534</Words>
  <Application>Microsoft Office PowerPoint</Application>
  <PresentationFormat>On-screen Show (4:3)</PresentationFormat>
  <Paragraphs>118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An Exclusive Logistics Solution</vt:lpstr>
      <vt:lpstr>Philosophy</vt:lpstr>
      <vt:lpstr>Position</vt:lpstr>
      <vt:lpstr>Ethos</vt:lpstr>
      <vt:lpstr>Background</vt:lpstr>
      <vt:lpstr>Achievements</vt:lpstr>
      <vt:lpstr>Imagine If..</vt:lpstr>
      <vt:lpstr>Services</vt:lpstr>
      <vt:lpstr>Solutions</vt:lpstr>
      <vt:lpstr>Vertical Industry Specialisation</vt:lpstr>
      <vt:lpstr>Network</vt:lpstr>
      <vt:lpstr>Leadership Team</vt:lpstr>
      <vt:lpstr>Location</vt:lpstr>
      <vt:lpstr>Warehouse &amp; Distribution</vt:lpstr>
      <vt:lpstr>5000m²Facility</vt:lpstr>
      <vt:lpstr>Loading Bays &amp; Dock Levellers</vt:lpstr>
      <vt:lpstr>Bonded &amp; Caged Areas</vt:lpstr>
      <vt:lpstr>Internet Based Security Systems</vt:lpstr>
      <vt:lpstr>Security</vt:lpstr>
      <vt:lpstr>Quality</vt:lpstr>
      <vt:lpstr>Proudly Supporting</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44</cp:revision>
  <dcterms:created xsi:type="dcterms:W3CDTF">2015-07-22T15:56:47Z</dcterms:created>
  <dcterms:modified xsi:type="dcterms:W3CDTF">2015-07-27T14:59:16Z</dcterms:modified>
</cp:coreProperties>
</file>